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3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work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xleylocaloffer.uk/Article/149379" TargetMode="External"/><Relationship Id="rId2" Type="http://schemas.openxmlformats.org/officeDocument/2006/relationships/hyperlink" Target="https://www.bexleylocaloffer.uk/Page/14530#:~:text=Welcome%20to%20Bexley%20Local%20Offer&amp;text=The%20Supported%20Internship%20Programme%20is,and%20Care%20Plan%20(EHCP).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exleylocaloffer.uk/Page/2187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A7D73-EE69-4A37-A866-D8C4E8987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794" y="834352"/>
            <a:ext cx="7766936" cy="1646302"/>
          </a:xfrm>
        </p:spPr>
        <p:txBody>
          <a:bodyPr/>
          <a:lstStyle/>
          <a:p>
            <a:r>
              <a:rPr lang="en-GB" dirty="0"/>
              <a:t>Supported Internships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AE6EC0-F164-4F32-8A9C-7960705BA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3884" y="2473171"/>
            <a:ext cx="7766936" cy="1096899"/>
          </a:xfrm>
        </p:spPr>
        <p:txBody>
          <a:bodyPr/>
          <a:lstStyle/>
          <a:p>
            <a:r>
              <a:rPr lang="en-GB" dirty="0"/>
              <a:t>Understanding and promoting the offer to our young people</a:t>
            </a:r>
          </a:p>
        </p:txBody>
      </p:sp>
      <p:pic>
        <p:nvPicPr>
          <p:cNvPr id="4" name="Picture 3" descr="A group of people standing around a computer&#10;&#10;Description automatically generated">
            <a:extLst>
              <a:ext uri="{FF2B5EF4-FFF2-40B4-BE49-F238E27FC236}">
                <a16:creationId xmlns:a16="http://schemas.microsoft.com/office/drawing/2014/main" id="{7E9573F1-89BE-7BC2-2D9F-BD2C74CCA1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440" r="11475" b="8333"/>
          <a:stretch/>
        </p:blipFill>
        <p:spPr>
          <a:xfrm>
            <a:off x="514356" y="2886477"/>
            <a:ext cx="4553840" cy="3715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7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0DE1-A510-4149-91B3-2C106BAD7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Supported Internship (SI)?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8498E-C312-435B-A7ED-D295F1E42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4615"/>
            <a:ext cx="8596668" cy="44167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Supported Internships are intended to be a one-year programme</a:t>
            </a:r>
          </a:p>
          <a:p>
            <a:r>
              <a:rPr lang="en-GB" sz="2000" dirty="0"/>
              <a:t>They are recommended to be approx. 70% work-based and 30% education-based; this is flexible, based on individual</a:t>
            </a:r>
          </a:p>
          <a:p>
            <a:r>
              <a:rPr lang="en-GB" sz="2000" dirty="0"/>
              <a:t>They can provide SIs at any academic level</a:t>
            </a:r>
          </a:p>
          <a:p>
            <a:r>
              <a:rPr lang="en-GB" sz="2000" dirty="0"/>
              <a:t>Their success is measured in the young people achieving work at the end of the internships</a:t>
            </a:r>
          </a:p>
          <a:p>
            <a:r>
              <a:rPr lang="en-GB" sz="2000" dirty="0"/>
              <a:t>They may be provided in colleges or with training providers</a:t>
            </a:r>
          </a:p>
          <a:p>
            <a:r>
              <a:rPr lang="en-GB" sz="2000" dirty="0"/>
              <a:t>They may have accredited or non-accredited education components</a:t>
            </a:r>
          </a:p>
        </p:txBody>
      </p:sp>
    </p:spTree>
    <p:extLst>
      <p:ext uri="{BB962C8B-B14F-4D97-AF65-F5344CB8AC3E}">
        <p14:creationId xmlns:p14="http://schemas.microsoft.com/office/powerpoint/2010/main" val="158586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DD614-4296-4EA2-B4F7-4EBE4EF5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726"/>
          </a:xfrm>
        </p:spPr>
        <p:txBody>
          <a:bodyPr/>
          <a:lstStyle/>
          <a:p>
            <a:r>
              <a:rPr lang="en-GB" dirty="0"/>
              <a:t>Who can access a Supported Internship?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34868-2B29-4DE8-92AA-8C2C8924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0327"/>
            <a:ext cx="8596668" cy="45410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They are for young people aged 16+ (but ideally 18+), </a:t>
            </a:r>
            <a:r>
              <a:rPr lang="en-GB" sz="2000" b="1" dirty="0"/>
              <a:t>with an EHCP only</a:t>
            </a:r>
            <a:endParaRPr lang="en-GB" sz="2000" b="1"/>
          </a:p>
          <a:p>
            <a:r>
              <a:rPr lang="en-GB" sz="2000" dirty="0"/>
              <a:t>The young people must be realistically able to access employment at the end of the internship</a:t>
            </a:r>
          </a:p>
          <a:p>
            <a:r>
              <a:rPr lang="en-GB" sz="2000" dirty="0"/>
              <a:t>They can have any range of needs, but will need to be able to consistently attend their placement. </a:t>
            </a:r>
          </a:p>
          <a:p>
            <a:r>
              <a:rPr lang="en-GB" sz="2000" dirty="0"/>
              <a:t>They may have already achieved their Level 2 English/Maths or may still be working towards this</a:t>
            </a:r>
          </a:p>
          <a:p>
            <a:r>
              <a:rPr lang="en-GB" sz="2000" dirty="0"/>
              <a:t>They need to have an interest in working – their buy-in is vital!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03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75560-2680-4C5B-ACEE-3F17AD8A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are they run?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348B0-FE3F-4E61-8078-E75811AE4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449"/>
            <a:ext cx="8596668" cy="45499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Unpaid work-based placement – may be already available or found based on young person’s interest</a:t>
            </a:r>
          </a:p>
          <a:p>
            <a:r>
              <a:rPr lang="en-GB" dirty="0"/>
              <a:t>Education alongside work </a:t>
            </a:r>
          </a:p>
          <a:p>
            <a:pPr marL="0" indent="0">
              <a:buNone/>
            </a:pPr>
            <a:r>
              <a:rPr lang="en-GB" dirty="0"/>
              <a:t>	- social skills</a:t>
            </a:r>
          </a:p>
          <a:p>
            <a:pPr marL="0" indent="0">
              <a:buNone/>
            </a:pPr>
            <a:r>
              <a:rPr lang="en-GB" dirty="0"/>
              <a:t>	- life skills</a:t>
            </a:r>
          </a:p>
          <a:p>
            <a:pPr marL="0" indent="0">
              <a:buNone/>
            </a:pPr>
            <a:r>
              <a:rPr lang="en-GB" dirty="0"/>
              <a:t>	- academic skills</a:t>
            </a:r>
          </a:p>
          <a:p>
            <a:pPr marL="0" indent="0">
              <a:buNone/>
            </a:pPr>
            <a:r>
              <a:rPr lang="en-GB" dirty="0"/>
              <a:t>	- accredited or non-accredited training</a:t>
            </a:r>
          </a:p>
          <a:p>
            <a:r>
              <a:rPr lang="en-GB" dirty="0"/>
              <a:t>Funding from high needs funding and Access to Work </a:t>
            </a:r>
          </a:p>
          <a:p>
            <a:r>
              <a:rPr lang="en-GB" dirty="0"/>
              <a:t>Job coaches to support in the work placement</a:t>
            </a:r>
          </a:p>
          <a:p>
            <a:r>
              <a:rPr lang="en-GB" dirty="0"/>
              <a:t>Additional support both in work and education, including specialist equipment</a:t>
            </a:r>
          </a:p>
          <a:p>
            <a:r>
              <a:rPr lang="en-GB" dirty="0"/>
              <a:t>Offered at different levels and with different amounts of work-based and learning-based time, depending on student</a:t>
            </a:r>
          </a:p>
        </p:txBody>
      </p:sp>
    </p:spTree>
    <p:extLst>
      <p:ext uri="{BB962C8B-B14F-4D97-AF65-F5344CB8AC3E}">
        <p14:creationId xmlns:p14="http://schemas.microsoft.com/office/powerpoint/2010/main" val="259748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D0EF-00E5-425D-8CDE-4166D442C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BE561-7448-4FDD-BE3C-58D23E74B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837"/>
            <a:ext cx="8596668" cy="450552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Increased </a:t>
            </a:r>
            <a:r>
              <a:rPr lang="en-GB" b="1" dirty="0"/>
              <a:t>confidence and well-being</a:t>
            </a:r>
            <a:r>
              <a:rPr lang="en-GB" dirty="0"/>
              <a:t> – being successful at tasks that are more aligned with their skill set, and knowing they are working towards being paid for their hard work</a:t>
            </a:r>
          </a:p>
          <a:p>
            <a:r>
              <a:rPr lang="en-GB" dirty="0"/>
              <a:t>Applying skills to </a:t>
            </a:r>
            <a:r>
              <a:rPr lang="en-GB" b="1" dirty="0"/>
              <a:t>real life </a:t>
            </a:r>
            <a:r>
              <a:rPr lang="en-GB" dirty="0"/>
              <a:t>– being in authentic environments to practice time management, organisation, resilience, communication</a:t>
            </a:r>
          </a:p>
          <a:p>
            <a:r>
              <a:rPr lang="en-GB" dirty="0"/>
              <a:t>Relevant to the </a:t>
            </a:r>
            <a:r>
              <a:rPr lang="en-GB" b="1" dirty="0"/>
              <a:t>young person’s interests</a:t>
            </a:r>
          </a:p>
          <a:p>
            <a:r>
              <a:rPr lang="en-GB" b="1" dirty="0"/>
              <a:t>Smaller environment </a:t>
            </a:r>
            <a:r>
              <a:rPr lang="en-GB" dirty="0"/>
              <a:t>with greater flexibility – likely to have a small group of interns and colleagues, with more focused support </a:t>
            </a:r>
          </a:p>
          <a:p>
            <a:r>
              <a:rPr lang="en-GB" dirty="0"/>
              <a:t>Often </a:t>
            </a:r>
            <a:r>
              <a:rPr lang="en-GB" b="1" dirty="0"/>
              <a:t>full-time</a:t>
            </a:r>
            <a:r>
              <a:rPr lang="en-GB" dirty="0"/>
              <a:t> – gives a strong routine and sense of purpose</a:t>
            </a:r>
          </a:p>
          <a:p>
            <a:r>
              <a:rPr lang="en-GB" dirty="0"/>
              <a:t>Learning </a:t>
            </a:r>
            <a:r>
              <a:rPr lang="en-GB" b="1" dirty="0"/>
              <a:t>social skills and behaviours for work </a:t>
            </a:r>
            <a:r>
              <a:rPr lang="en-GB" dirty="0"/>
              <a:t>from those already successfully working – being in a more adult environment will encourage more adult behaviour</a:t>
            </a:r>
          </a:p>
        </p:txBody>
      </p:sp>
    </p:spTree>
    <p:extLst>
      <p:ext uri="{BB962C8B-B14F-4D97-AF65-F5344CB8AC3E}">
        <p14:creationId xmlns:p14="http://schemas.microsoft.com/office/powerpoint/2010/main" val="141003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A575C-CA70-4E0D-9296-15F7D713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Preparing for an 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DE092-6272-40B8-AF14-DB922345C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471"/>
            <a:ext cx="8596668" cy="4478892"/>
          </a:xfrm>
        </p:spPr>
        <p:txBody>
          <a:bodyPr>
            <a:normAutofit/>
          </a:bodyPr>
          <a:lstStyle/>
          <a:p>
            <a:r>
              <a:rPr lang="en-GB" dirty="0"/>
              <a:t>What are the young person’s aspirations overall, not just for school? If they want a job or to live in their own home or travel to Japan, what do they need to get there?</a:t>
            </a:r>
          </a:p>
          <a:p>
            <a:r>
              <a:rPr lang="en-GB" dirty="0"/>
              <a:t>What skills do they already have and what would they need to develop? For example: organisation, independence, speaking up for themselves, building relationships, taking responsibility, working in a team </a:t>
            </a:r>
          </a:p>
          <a:p>
            <a:r>
              <a:rPr lang="en-GB" dirty="0"/>
              <a:t>Contributing to discussion in annual reviews – this is where the EHCP should be amended, shaped and personalised to the age, stage and aspirations of the young person, including exploring post-16 options from year 9 at the latest</a:t>
            </a:r>
          </a:p>
          <a:p>
            <a:r>
              <a:rPr lang="en-GB" dirty="0"/>
              <a:t>Attend education and training provider open days and events, use the Bexley Local Offer, go to workshops and webinars, look at the post-16 directory – whatever forums you find most useful to gather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00656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E806A-3D53-C5A2-21D7-284A4A3A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Timings and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ED052-308A-2281-69AF-AF82DDAA5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/>
          <a:lstStyle/>
          <a:p>
            <a:r>
              <a:rPr lang="en-GB" dirty="0"/>
              <a:t>Usually best from age 18, but start looking from 14+ at potential options</a:t>
            </a:r>
          </a:p>
          <a:p>
            <a:r>
              <a:rPr lang="en-GB" dirty="0"/>
              <a:t>Young person should share with education setting if they would like to consider more work-based courses, so careers advisors can give some early guidance</a:t>
            </a:r>
          </a:p>
          <a:p>
            <a:r>
              <a:rPr lang="en-GB" dirty="0"/>
              <a:t>Preference forms are sent out from LA via education settings in September of years 11, 13/14 – for those already in FE, request a review in the Autumn term if likely to be the last year at college</a:t>
            </a:r>
          </a:p>
          <a:p>
            <a:r>
              <a:rPr lang="en-GB" dirty="0"/>
              <a:t>LA will make applications for Supported Internship programmes – young people may not know the exact provider, so LA can support with this</a:t>
            </a:r>
          </a:p>
          <a:p>
            <a:r>
              <a:rPr lang="en-GB" dirty="0"/>
              <a:t>SIs start at different points throughout the year, but typically will be </a:t>
            </a:r>
            <a:r>
              <a:rPr lang="en-GB"/>
              <a:t>a September start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46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457D9-4875-4F9F-B0C6-7D3F4165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B5FF0-2568-4123-8C03-E6E47FB0F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881"/>
            <a:ext cx="8596668" cy="436348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Your first point of contact would be the </a:t>
            </a:r>
            <a:r>
              <a:rPr lang="en-GB" b="1" dirty="0"/>
              <a:t>current education setting</a:t>
            </a:r>
            <a:r>
              <a:rPr lang="en-GB" dirty="0"/>
              <a:t>, via either the SENCO or the careers' adviser.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Additional support can be found from:</a:t>
            </a:r>
          </a:p>
          <a:p>
            <a:pPr marL="0" indent="0">
              <a:buNone/>
            </a:pPr>
            <a:r>
              <a:rPr lang="en-GB" dirty="0"/>
              <a:t>Bexley Local Offer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  <a:hlinkClick r:id="rId2"/>
              </a:rPr>
              <a:t>Bexley Supported Internships for young people aged 16-24 who have an Education, Health and Care Plan | Bexley Local Offer</a:t>
            </a:r>
            <a:endParaRPr lang="en-GB"/>
          </a:p>
          <a:p>
            <a:pPr marL="0" indent="0">
              <a:buNone/>
            </a:pPr>
            <a:r>
              <a:rPr lang="en-GB" dirty="0"/>
              <a:t>Bexley Post-16 directory</a:t>
            </a:r>
          </a:p>
          <a:p>
            <a:pPr marL="0" indent="0">
              <a:buNone/>
            </a:pPr>
            <a:r>
              <a:rPr lang="en-GB" dirty="0">
                <a:ea typeface="+mn-lt"/>
                <a:cs typeface="+mn-lt"/>
                <a:hlinkClick r:id="rId3"/>
              </a:rPr>
              <a:t>The Bexley Post-16 Directory 2024 – 2025 is moving completely online this year and includes a course search and open day/evening dates | Bexley Local Offer</a:t>
            </a:r>
            <a:endParaRPr lang="en-GB"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dirty="0"/>
              <a:t>Your setting’s Case Officer – details all available at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SEN Statutory Assessment Case Officers | Bexley Local Offer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8391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83ADD8315E2145B24AE6B04C88EB76" ma:contentTypeVersion="1" ma:contentTypeDescription="Create a new document." ma:contentTypeScope="" ma:versionID="043afe78d23d14214f3c5011dfc1817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32f31bce0c27f7c959937df3a44a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52DD32-1BF5-4B67-8331-E729675729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5BF4E22-5EEA-434C-81F5-25B7595E011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8ED8175-8694-4F56-84E8-9720F6E3A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771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Supported Internships</vt:lpstr>
      <vt:lpstr>What is a Supported Internship (SI)?</vt:lpstr>
      <vt:lpstr>Who can access a Supported Internship?</vt:lpstr>
      <vt:lpstr>How are they run?</vt:lpstr>
      <vt:lpstr>What are the benefits?</vt:lpstr>
      <vt:lpstr>Preparing for an SI</vt:lpstr>
      <vt:lpstr>Timings and processes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Internships</dc:title>
  <dc:creator>Skey, Kayleigh</dc:creator>
  <cp:lastModifiedBy>Alison Barnes</cp:lastModifiedBy>
  <cp:revision>79</cp:revision>
  <dcterms:created xsi:type="dcterms:W3CDTF">2023-04-19T12:07:40Z</dcterms:created>
  <dcterms:modified xsi:type="dcterms:W3CDTF">2024-04-24T10:51:33Z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0x010100FC83ADD8315E2145B24AE6B04C88EB76</vt:lpwstr>
  </property>
</Properties>
</file>