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elicity Packard" initials="FP" lastIdx="0" clrIdx="0">
    <p:extLst>
      <p:ext uri="{19B8F6BF-5375-455C-9EA6-DF929625EA0E}">
        <p15:presenceInfo xmlns:p15="http://schemas.microsoft.com/office/powerpoint/2012/main" userId="Felicity Packar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27" d="100"/>
          <a:sy n="27" d="100"/>
        </p:scale>
        <p:origin x="447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1/29/2024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citizensadvice.org.uk/"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OVERVIEW OF P.I.P</a:t>
            </a:r>
            <a:br>
              <a:rPr lang="en-GB" dirty="0"/>
            </a:br>
            <a:r>
              <a:rPr lang="en-GB" dirty="0"/>
              <a:t>(Personal independence payment)</a:t>
            </a:r>
          </a:p>
        </p:txBody>
      </p:sp>
      <p:sp>
        <p:nvSpPr>
          <p:cNvPr id="3" name="Subtitle 2"/>
          <p:cNvSpPr>
            <a:spLocks noGrp="1"/>
          </p:cNvSpPr>
          <p:nvPr>
            <p:ph type="subTitle" idx="1"/>
          </p:nvPr>
        </p:nvSpPr>
        <p:spPr/>
        <p:txBody>
          <a:bodyPr>
            <a:normAutofit lnSpcReduction="10000"/>
          </a:bodyPr>
          <a:lstStyle/>
          <a:p>
            <a:r>
              <a:rPr lang="en-GB" dirty="0"/>
              <a:t>Presented by felicity Packard, information and support manager</a:t>
            </a:r>
          </a:p>
          <a:p>
            <a:r>
              <a:rPr lang="en-GB" dirty="0"/>
              <a:t>Carers’ support (bexley)</a:t>
            </a:r>
          </a:p>
        </p:txBody>
      </p:sp>
    </p:spTree>
    <p:extLst>
      <p:ext uri="{BB962C8B-B14F-4D97-AF65-F5344CB8AC3E}">
        <p14:creationId xmlns:p14="http://schemas.microsoft.com/office/powerpoint/2010/main" val="1559500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60443" y="1222513"/>
            <a:ext cx="9273209" cy="4524315"/>
          </a:xfrm>
          <a:prstGeom prst="rect">
            <a:avLst/>
          </a:prstGeom>
          <a:noFill/>
        </p:spPr>
        <p:txBody>
          <a:bodyPr wrap="square" rtlCol="0">
            <a:spAutoFit/>
          </a:bodyPr>
          <a:lstStyle/>
          <a:p>
            <a:pPr algn="ctr"/>
            <a:r>
              <a:rPr lang="en-GB" sz="3600" dirty="0"/>
              <a:t>And finally…</a:t>
            </a:r>
          </a:p>
          <a:p>
            <a:pPr algn="ctr"/>
            <a:endParaRPr lang="en-GB" sz="3600" dirty="0"/>
          </a:p>
          <a:p>
            <a:pPr algn="ctr"/>
            <a:r>
              <a:rPr lang="en-GB" sz="3600" dirty="0"/>
              <a:t>I hope that this has been of use to you and informative.</a:t>
            </a:r>
          </a:p>
          <a:p>
            <a:pPr algn="ctr"/>
            <a:endParaRPr lang="en-GB" sz="3600" dirty="0"/>
          </a:p>
          <a:p>
            <a:pPr algn="ctr"/>
            <a:r>
              <a:rPr lang="en-GB" sz="3600" dirty="0"/>
              <a:t>Any questions?</a:t>
            </a:r>
          </a:p>
          <a:p>
            <a:pPr algn="ctr"/>
            <a:endParaRPr lang="en-GB" sz="3600" dirty="0"/>
          </a:p>
          <a:p>
            <a:pPr algn="ctr"/>
            <a:r>
              <a:rPr lang="en-GB" sz="3600" dirty="0"/>
              <a:t> Thanks for listening!</a:t>
            </a:r>
          </a:p>
        </p:txBody>
      </p:sp>
    </p:spTree>
    <p:extLst>
      <p:ext uri="{BB962C8B-B14F-4D97-AF65-F5344CB8AC3E}">
        <p14:creationId xmlns:p14="http://schemas.microsoft.com/office/powerpoint/2010/main" val="3806696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8983" y="1033670"/>
            <a:ext cx="9273208" cy="5016758"/>
          </a:xfrm>
          <a:prstGeom prst="rect">
            <a:avLst/>
          </a:prstGeom>
          <a:noFill/>
        </p:spPr>
        <p:txBody>
          <a:bodyPr wrap="square" rtlCol="0">
            <a:spAutoFit/>
          </a:bodyPr>
          <a:lstStyle/>
          <a:p>
            <a:pPr marL="285750" indent="-285750">
              <a:buFont typeface="Arial" panose="020B0604020202020204" pitchFamily="34" charset="0"/>
              <a:buChar char="•"/>
            </a:pPr>
            <a:r>
              <a:rPr lang="en-GB" sz="2000" dirty="0"/>
              <a:t>PIP is a weekly benefit which has replaced DLA for people of working age which is from age 16.</a:t>
            </a:r>
          </a:p>
          <a:p>
            <a:pPr marL="285750" indent="-285750">
              <a:buFont typeface="Arial" panose="020B0604020202020204" pitchFamily="34" charset="0"/>
              <a:buChar char="•"/>
            </a:pPr>
            <a:r>
              <a:rPr lang="en-GB" sz="2000" dirty="0"/>
              <a:t>DLA for children under 16 is NOT affected.</a:t>
            </a:r>
          </a:p>
          <a:p>
            <a:pPr marL="285750" indent="-285750">
              <a:buFont typeface="Arial" panose="020B0604020202020204" pitchFamily="34" charset="0"/>
              <a:buChar char="•"/>
            </a:pPr>
            <a:r>
              <a:rPr lang="en-GB" sz="2000" dirty="0"/>
              <a:t>PIP shares some common features with DLA but the assessment is not the same and the claims process is different.</a:t>
            </a:r>
          </a:p>
          <a:p>
            <a:pPr marL="285750" indent="-285750">
              <a:buFont typeface="Arial" panose="020B0604020202020204" pitchFamily="34" charset="0"/>
              <a:buChar char="•"/>
            </a:pPr>
            <a:r>
              <a:rPr lang="en-GB" sz="2000" dirty="0"/>
              <a:t>It is paid to people who have difficulties with daily living, because of physical or mental illness or disability, or who have difficulty getting around.  You can get both the daily living component and the mobility component or just one of them.</a:t>
            </a:r>
          </a:p>
          <a:p>
            <a:pPr marL="285750" indent="-285750">
              <a:buFont typeface="Arial" panose="020B0604020202020204" pitchFamily="34" charset="0"/>
              <a:buChar char="•"/>
            </a:pPr>
            <a:r>
              <a:rPr lang="en-GB" sz="2000" dirty="0"/>
              <a:t>You don’t need to have a recognised or diagnosed medical condition to qualify.</a:t>
            </a:r>
          </a:p>
          <a:p>
            <a:pPr marL="285750" indent="-285750">
              <a:buFont typeface="Arial" panose="020B0604020202020204" pitchFamily="34" charset="0"/>
              <a:buChar char="•"/>
            </a:pPr>
            <a:r>
              <a:rPr lang="en-GB" sz="2000" dirty="0"/>
              <a:t>You do not need to have </a:t>
            </a:r>
            <a:r>
              <a:rPr lang="en-GB" sz="2000"/>
              <a:t>paid any national </a:t>
            </a:r>
            <a:r>
              <a:rPr lang="en-GB" sz="2000" dirty="0"/>
              <a:t>insurance contributions.  You can get PIP even if you live alone and no one is giving you the help you need.  You can still claim even if you get help from the NHS or Bexley social services.</a:t>
            </a:r>
          </a:p>
          <a:p>
            <a:pPr marL="285750" indent="-285750">
              <a:buFont typeface="Arial" panose="020B0604020202020204" pitchFamily="34" charset="0"/>
              <a:buChar char="•"/>
            </a:pPr>
            <a:r>
              <a:rPr lang="en-GB" sz="2000" dirty="0"/>
              <a:t>PIP isn’t taxable and it doesn’t matter how much other money you have coming in.  Receiving PIP will never mean that your other benefits reduce.  It may even lead to your means-tested benefits increasing e.g. if you also have to claim Universal Credit.</a:t>
            </a:r>
          </a:p>
          <a:p>
            <a:pPr marL="285750" indent="-285750">
              <a:buFont typeface="Arial" panose="020B0604020202020204" pitchFamily="34" charset="0"/>
              <a:buChar char="•"/>
            </a:pPr>
            <a:r>
              <a:rPr lang="en-GB" sz="2000" dirty="0"/>
              <a:t>You are free to spend any PIP award on whatever you like.</a:t>
            </a:r>
          </a:p>
        </p:txBody>
      </p:sp>
    </p:spTree>
    <p:extLst>
      <p:ext uri="{BB962C8B-B14F-4D97-AF65-F5344CB8AC3E}">
        <p14:creationId xmlns:p14="http://schemas.microsoft.com/office/powerpoint/2010/main" val="2756522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31843" y="944217"/>
            <a:ext cx="10058400" cy="4524315"/>
          </a:xfrm>
          <a:prstGeom prst="rect">
            <a:avLst/>
          </a:prstGeom>
          <a:noFill/>
        </p:spPr>
        <p:txBody>
          <a:bodyPr wrap="square" rtlCol="0">
            <a:spAutoFit/>
          </a:bodyPr>
          <a:lstStyle/>
          <a:p>
            <a:pPr marL="285750" indent="-285750">
              <a:buFont typeface="Arial" panose="020B0604020202020204" pitchFamily="34" charset="0"/>
              <a:buChar char="•"/>
            </a:pPr>
            <a:r>
              <a:rPr lang="en-GB" dirty="0"/>
              <a:t>You will be “invited” to claim PIP near to when a DLA claim is coming to an end.</a:t>
            </a:r>
          </a:p>
          <a:p>
            <a:pPr marL="285750" indent="-285750">
              <a:buFont typeface="Arial" panose="020B0604020202020204" pitchFamily="34" charset="0"/>
              <a:buChar char="•"/>
            </a:pPr>
            <a:r>
              <a:rPr lang="en-GB" dirty="0"/>
              <a:t>There is NO LINK and so no automatic transfer process between any existing DLA claim and a new claim for PIP.  They are two separate benefits.  The DWP therefore treat a new claim for PIP as an application from a brand new person who has never claimed a disability benefit before.</a:t>
            </a:r>
          </a:p>
          <a:p>
            <a:pPr marL="285750" indent="-285750">
              <a:buFont typeface="Arial" panose="020B0604020202020204" pitchFamily="34" charset="0"/>
              <a:buChar char="•"/>
            </a:pPr>
            <a:r>
              <a:rPr lang="en-GB" dirty="0"/>
              <a:t>A first PIP claim is simply that and should be treated as the first time that the DWP have received a claim for that person who is totally unknown to them.  This applies even if you have an indefinite award for DLA.</a:t>
            </a:r>
          </a:p>
          <a:p>
            <a:pPr marL="285750" indent="-285750">
              <a:buFont typeface="Arial" panose="020B0604020202020204" pitchFamily="34" charset="0"/>
              <a:buChar char="•"/>
            </a:pPr>
            <a:r>
              <a:rPr lang="en-GB" dirty="0"/>
              <a:t>This means that there are no rules around transferring from DLA to PIP; if you don’t apply when “invited” then the DLA claim will stop and no disability benefit will replace it.</a:t>
            </a:r>
          </a:p>
          <a:p>
            <a:pPr marL="285750" indent="-285750">
              <a:buFont typeface="Arial" panose="020B0604020202020204" pitchFamily="34" charset="0"/>
              <a:buChar char="•"/>
            </a:pPr>
            <a:r>
              <a:rPr lang="en-GB" dirty="0"/>
              <a:t>To claim PIP call the DWP to start/register a claim and complete part one of the form with them over the phone.  Someone else can do this on behalf of the claimant if they have been officially appointed to deal with their claims.  Otherwise, the claimant needs to be present to confirm their identity during this phone call.</a:t>
            </a:r>
          </a:p>
          <a:p>
            <a:pPr marL="285750" indent="-285750">
              <a:buFont typeface="Arial" panose="020B0604020202020204" pitchFamily="34" charset="0"/>
              <a:buChar char="•"/>
            </a:pPr>
            <a:r>
              <a:rPr lang="en-GB" dirty="0"/>
              <a:t>In some situations, part one of the form can be posted to you and as I understand it, you can request this during this first phone call or request in writing to the DWP by letter.</a:t>
            </a:r>
          </a:p>
          <a:p>
            <a:pPr marL="285750" indent="-285750">
              <a:buFont typeface="Arial" panose="020B0604020202020204" pitchFamily="34" charset="0"/>
              <a:buChar char="•"/>
            </a:pPr>
            <a:r>
              <a:rPr lang="en-GB" b="1" dirty="0">
                <a:solidFill>
                  <a:srgbClr val="FF0000"/>
                </a:solidFill>
              </a:rPr>
              <a:t>The Phone number to start the claim process for PIP is 0800 917 2222</a:t>
            </a:r>
          </a:p>
        </p:txBody>
      </p:sp>
    </p:spTree>
    <p:extLst>
      <p:ext uri="{BB962C8B-B14F-4D97-AF65-F5344CB8AC3E}">
        <p14:creationId xmlns:p14="http://schemas.microsoft.com/office/powerpoint/2010/main" val="3866322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3122" y="993913"/>
            <a:ext cx="10217426" cy="5324535"/>
          </a:xfrm>
          <a:prstGeom prst="rect">
            <a:avLst/>
          </a:prstGeom>
          <a:noFill/>
        </p:spPr>
        <p:txBody>
          <a:bodyPr wrap="square" rtlCol="0">
            <a:spAutoFit/>
          </a:bodyPr>
          <a:lstStyle/>
          <a:p>
            <a:pPr marL="285750" indent="-285750">
              <a:buFont typeface="Arial" panose="020B0604020202020204" pitchFamily="34" charset="0"/>
              <a:buChar char="•"/>
            </a:pPr>
            <a:r>
              <a:rPr lang="en-GB" sz="2000" dirty="0"/>
              <a:t>During that first phone call you need to have to hand for the claimant the NINO, address, phone number, date of birth, bank/building society details, doctor’s details and of any health/social care worker that supports you.  Plus any recent periods spent abroad, in hospital or in residential care.  </a:t>
            </a:r>
          </a:p>
          <a:p>
            <a:pPr marL="285750" indent="-285750">
              <a:buFont typeface="Arial" panose="020B0604020202020204" pitchFamily="34" charset="0"/>
              <a:buChar char="•"/>
            </a:pPr>
            <a:r>
              <a:rPr lang="en-GB" sz="2000" u="sng" dirty="0"/>
              <a:t>You will then be sent the PIP2 form which is the main part of the claim.</a:t>
            </a:r>
          </a:p>
          <a:p>
            <a:pPr marL="285750" indent="-285750">
              <a:buFont typeface="Arial" panose="020B0604020202020204" pitchFamily="34" charset="0"/>
              <a:buChar char="•"/>
            </a:pPr>
            <a:r>
              <a:rPr lang="en-GB" sz="2000" dirty="0"/>
              <a:t>You must normally return the completed form within one month of the date it was issued to you.</a:t>
            </a:r>
          </a:p>
          <a:p>
            <a:pPr marL="285750" indent="-285750">
              <a:buFont typeface="Arial" panose="020B0604020202020204" pitchFamily="34" charset="0"/>
              <a:buChar char="•"/>
            </a:pPr>
            <a:r>
              <a:rPr lang="en-GB" sz="2000" dirty="0"/>
              <a:t>The return date will be on the covering letter that is issued with the form.</a:t>
            </a:r>
          </a:p>
          <a:p>
            <a:pPr marL="285750" indent="-285750">
              <a:buFont typeface="Arial" panose="020B0604020202020204" pitchFamily="34" charset="0"/>
              <a:buChar char="•"/>
            </a:pPr>
            <a:r>
              <a:rPr lang="en-GB" sz="2000" dirty="0"/>
              <a:t>This deadline can be extended if you’re having problems getting help to get the form completed; call the claim line number as soon as possible to get an extension which is normally an extra two weeks on top of the original date.  This would mean that rather than have four weeks to complete the form you would have six.</a:t>
            </a:r>
          </a:p>
          <a:p>
            <a:pPr marL="285750" indent="-285750">
              <a:buFont typeface="Arial" panose="020B0604020202020204" pitchFamily="34" charset="0"/>
              <a:buChar char="•"/>
            </a:pPr>
            <a:r>
              <a:rPr lang="en-GB" sz="2000" dirty="0"/>
              <a:t>However, this doesn’t take into account the length of time it takes for the PIP2 to be posted to you once requested which can be anything up to two weeks.  So often a claimant may only have one week to complete the form before needing to get it back to the DWP in time.  Therefore, the time extension offered is very regularly used and so don’t feel afraid to phone the DWP to ask for the same.</a:t>
            </a:r>
          </a:p>
          <a:p>
            <a:pPr marL="285750" indent="-285750">
              <a:buFont typeface="Arial" panose="020B0604020202020204" pitchFamily="34" charset="0"/>
              <a:buChar char="•"/>
            </a:pPr>
            <a:r>
              <a:rPr lang="en-GB" sz="2000" u="sng" dirty="0"/>
              <a:t>If the form gets back late and the DWP haven’t been forewarned, it may be rejected.</a:t>
            </a:r>
          </a:p>
        </p:txBody>
      </p:sp>
    </p:spTree>
    <p:extLst>
      <p:ext uri="{BB962C8B-B14F-4D97-AF65-F5344CB8AC3E}">
        <p14:creationId xmlns:p14="http://schemas.microsoft.com/office/powerpoint/2010/main" val="1459001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1357" y="914400"/>
            <a:ext cx="9760226" cy="4801314"/>
          </a:xfrm>
          <a:prstGeom prst="rect">
            <a:avLst/>
          </a:prstGeom>
          <a:noFill/>
        </p:spPr>
        <p:txBody>
          <a:bodyPr wrap="square" rtlCol="0">
            <a:spAutoFit/>
          </a:bodyPr>
          <a:lstStyle/>
          <a:p>
            <a:pPr algn="ctr"/>
            <a:r>
              <a:rPr lang="en-GB" dirty="0"/>
              <a:t>HOW IS PIP MADE UP?</a:t>
            </a:r>
          </a:p>
          <a:p>
            <a:pPr algn="ctr"/>
            <a:endParaRPr lang="en-GB" dirty="0"/>
          </a:p>
          <a:p>
            <a:pPr marL="285750" indent="-285750">
              <a:buFont typeface="Arial" panose="020B0604020202020204" pitchFamily="34" charset="0"/>
              <a:buChar char="•"/>
            </a:pPr>
            <a:r>
              <a:rPr lang="en-GB" dirty="0"/>
              <a:t>PIP, like DLA, has two components; daily living and mobility.  Someone may qualify for either or both depending on how their disability or health condition affects their ability to carry out specific activities.  </a:t>
            </a:r>
          </a:p>
          <a:p>
            <a:pPr marL="285750" indent="-285750">
              <a:buFont typeface="Arial" panose="020B0604020202020204" pitchFamily="34" charset="0"/>
              <a:buChar char="•"/>
            </a:pPr>
            <a:r>
              <a:rPr lang="en-GB" dirty="0"/>
              <a:t>Each component has two rates which represent a weekly award; daily living standard rate is currently £68.10 and the enhanced rate is £101.75.</a:t>
            </a:r>
          </a:p>
          <a:p>
            <a:pPr marL="285750" indent="-285750">
              <a:buFont typeface="Arial" panose="020B0604020202020204" pitchFamily="34" charset="0"/>
              <a:buChar char="•"/>
            </a:pPr>
            <a:r>
              <a:rPr lang="en-GB" dirty="0"/>
              <a:t>The mobility standard rate is £26.90 and the enhanced rate is £71.00.</a:t>
            </a:r>
          </a:p>
          <a:p>
            <a:pPr marL="285750" indent="-285750">
              <a:buFont typeface="Arial" panose="020B0604020202020204" pitchFamily="34" charset="0"/>
              <a:buChar char="•"/>
            </a:pPr>
            <a:r>
              <a:rPr lang="en-GB" dirty="0"/>
              <a:t>The assessment for the components involves scoring points for a set of activities.  </a:t>
            </a:r>
          </a:p>
          <a:p>
            <a:pPr marL="285750" indent="-285750">
              <a:buFont typeface="Arial" panose="020B0604020202020204" pitchFamily="34" charset="0"/>
              <a:buChar char="•"/>
            </a:pPr>
            <a:r>
              <a:rPr lang="en-GB" dirty="0"/>
              <a:t>There are ten daily living activities and two mobility activities.  Each activity has a list of statements, called descriptors, describing varying levels of difficulties with the activity and help that may be needed to manage it.  </a:t>
            </a:r>
          </a:p>
          <a:p>
            <a:pPr marL="285750" indent="-285750">
              <a:buFont typeface="Arial" panose="020B0604020202020204" pitchFamily="34" charset="0"/>
              <a:buChar char="•"/>
            </a:pPr>
            <a:r>
              <a:rPr lang="en-GB" dirty="0"/>
              <a:t>For example, to get the standard rate of the daily living component, the ability to undertake daily living activities must be limited by a physical or mental health condition.  A score of 8 points or more is required for an award.</a:t>
            </a:r>
          </a:p>
          <a:p>
            <a:pPr marL="285750" indent="-285750">
              <a:buFont typeface="Arial" panose="020B0604020202020204" pitchFamily="34" charset="0"/>
              <a:buChar char="•"/>
            </a:pPr>
            <a:r>
              <a:rPr lang="en-GB" dirty="0"/>
              <a:t>To get the enhanced rate of the daily living component, the ability to undertake daily living activities must be severely limited and a score of 12 points or more</a:t>
            </a:r>
          </a:p>
        </p:txBody>
      </p:sp>
    </p:spTree>
    <p:extLst>
      <p:ext uri="{BB962C8B-B14F-4D97-AF65-F5344CB8AC3E}">
        <p14:creationId xmlns:p14="http://schemas.microsoft.com/office/powerpoint/2010/main" val="1116564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04041" y="966205"/>
            <a:ext cx="9819861" cy="4708981"/>
          </a:xfrm>
          <a:prstGeom prst="rect">
            <a:avLst/>
          </a:prstGeom>
          <a:noFill/>
        </p:spPr>
        <p:txBody>
          <a:bodyPr wrap="square" rtlCol="0">
            <a:spAutoFit/>
          </a:bodyPr>
          <a:lstStyle/>
          <a:p>
            <a:pPr algn="ctr"/>
            <a:r>
              <a:rPr lang="en-GB" sz="2000" dirty="0"/>
              <a:t>DAILY LIVING ACTIVITIES</a:t>
            </a:r>
          </a:p>
          <a:p>
            <a:pPr marL="285750" indent="-285750">
              <a:buFont typeface="Arial" panose="020B0604020202020204" pitchFamily="34" charset="0"/>
              <a:buChar char="•"/>
            </a:pPr>
            <a:r>
              <a:rPr lang="en-GB" sz="2000" dirty="0"/>
              <a:t>Preparing food</a:t>
            </a:r>
          </a:p>
          <a:p>
            <a:pPr marL="285750" indent="-285750">
              <a:buFont typeface="Arial" panose="020B0604020202020204" pitchFamily="34" charset="0"/>
              <a:buChar char="•"/>
            </a:pPr>
            <a:r>
              <a:rPr lang="en-GB" sz="2000" dirty="0"/>
              <a:t>Taking nutrition</a:t>
            </a:r>
          </a:p>
          <a:p>
            <a:pPr marL="285750" indent="-285750">
              <a:buFont typeface="Arial" panose="020B0604020202020204" pitchFamily="34" charset="0"/>
              <a:buChar char="•"/>
            </a:pPr>
            <a:r>
              <a:rPr lang="en-GB" sz="2000" dirty="0"/>
              <a:t>Managing therapy or monitoring a health condition</a:t>
            </a:r>
          </a:p>
          <a:p>
            <a:pPr marL="285750" indent="-285750">
              <a:buFont typeface="Arial" panose="020B0604020202020204" pitchFamily="34" charset="0"/>
              <a:buChar char="•"/>
            </a:pPr>
            <a:r>
              <a:rPr lang="en-GB" sz="2000" dirty="0"/>
              <a:t>Washing and bathing</a:t>
            </a:r>
          </a:p>
          <a:p>
            <a:pPr marL="285750" indent="-285750">
              <a:buFont typeface="Arial" panose="020B0604020202020204" pitchFamily="34" charset="0"/>
              <a:buChar char="•"/>
            </a:pPr>
            <a:r>
              <a:rPr lang="en-GB" sz="2000" dirty="0"/>
              <a:t>Managing toilet needs or incontinence</a:t>
            </a:r>
          </a:p>
          <a:p>
            <a:pPr marL="285750" indent="-285750">
              <a:buFont typeface="Arial" panose="020B0604020202020204" pitchFamily="34" charset="0"/>
              <a:buChar char="•"/>
            </a:pPr>
            <a:r>
              <a:rPr lang="en-GB" sz="2000" dirty="0"/>
              <a:t>Dressing and undressing</a:t>
            </a:r>
          </a:p>
          <a:p>
            <a:pPr marL="285750" indent="-285750">
              <a:buFont typeface="Arial" panose="020B0604020202020204" pitchFamily="34" charset="0"/>
              <a:buChar char="•"/>
            </a:pPr>
            <a:r>
              <a:rPr lang="en-GB" sz="2000" dirty="0"/>
              <a:t>Communicating verbally</a:t>
            </a:r>
          </a:p>
          <a:p>
            <a:pPr marL="285750" indent="-285750">
              <a:buFont typeface="Arial" panose="020B0604020202020204" pitchFamily="34" charset="0"/>
              <a:buChar char="•"/>
            </a:pPr>
            <a:r>
              <a:rPr lang="en-GB" sz="2000" dirty="0"/>
              <a:t>Reading and understanding signs symbols and words</a:t>
            </a:r>
          </a:p>
          <a:p>
            <a:pPr marL="285750" indent="-285750">
              <a:buFont typeface="Arial" panose="020B0604020202020204" pitchFamily="34" charset="0"/>
              <a:buChar char="•"/>
            </a:pPr>
            <a:r>
              <a:rPr lang="en-GB" sz="2000" dirty="0"/>
              <a:t>Engaging with other people face to face</a:t>
            </a:r>
          </a:p>
          <a:p>
            <a:pPr marL="285750" indent="-285750">
              <a:buFont typeface="Arial" panose="020B0604020202020204" pitchFamily="34" charset="0"/>
              <a:buChar char="•"/>
            </a:pPr>
            <a:r>
              <a:rPr lang="en-GB" sz="2000" dirty="0"/>
              <a:t>Making budgeting decisions</a:t>
            </a:r>
          </a:p>
          <a:p>
            <a:pPr marL="285750" indent="-285750">
              <a:buFont typeface="Arial" panose="020B0604020202020204" pitchFamily="34" charset="0"/>
              <a:buChar char="•"/>
            </a:pPr>
            <a:endParaRPr lang="en-GB" sz="2000" dirty="0"/>
          </a:p>
          <a:p>
            <a:pPr algn="ctr"/>
            <a:r>
              <a:rPr lang="en-GB" sz="2000" dirty="0"/>
              <a:t>MOBILITY COMPONENT</a:t>
            </a:r>
          </a:p>
          <a:p>
            <a:pPr marL="285750" indent="-285750">
              <a:buFont typeface="Arial" panose="020B0604020202020204" pitchFamily="34" charset="0"/>
              <a:buChar char="•"/>
            </a:pPr>
            <a:r>
              <a:rPr lang="en-GB" sz="2000" dirty="0"/>
              <a:t>Planning and following journeys</a:t>
            </a:r>
          </a:p>
          <a:p>
            <a:pPr marL="285750" indent="-285750">
              <a:buFont typeface="Arial" panose="020B0604020202020204" pitchFamily="34" charset="0"/>
              <a:buChar char="•"/>
            </a:pPr>
            <a:r>
              <a:rPr lang="en-GB" sz="2000" dirty="0"/>
              <a:t>Moving around</a:t>
            </a:r>
          </a:p>
        </p:txBody>
      </p:sp>
    </p:spTree>
    <p:extLst>
      <p:ext uri="{BB962C8B-B14F-4D97-AF65-F5344CB8AC3E}">
        <p14:creationId xmlns:p14="http://schemas.microsoft.com/office/powerpoint/2010/main" val="2550663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62270" y="844826"/>
            <a:ext cx="9790043" cy="5570756"/>
          </a:xfrm>
          <a:prstGeom prst="rect">
            <a:avLst/>
          </a:prstGeom>
          <a:noFill/>
        </p:spPr>
        <p:txBody>
          <a:bodyPr wrap="square" rtlCol="0">
            <a:spAutoFit/>
          </a:bodyPr>
          <a:lstStyle/>
          <a:p>
            <a:pPr algn="ctr"/>
            <a:r>
              <a:rPr lang="en-GB" sz="2400" dirty="0"/>
              <a:t>SCORING POINTS</a:t>
            </a:r>
          </a:p>
          <a:p>
            <a:pPr marL="285750" indent="-285750">
              <a:buFont typeface="Arial" panose="020B0604020202020204" pitchFamily="34" charset="0"/>
              <a:buChar char="•"/>
            </a:pPr>
            <a:r>
              <a:rPr lang="en-GB" sz="2400" dirty="0"/>
              <a:t>The score for each activity depends on how well a task can be carried out and how much help is needed to carry it out.</a:t>
            </a:r>
          </a:p>
          <a:p>
            <a:pPr marL="285750" indent="-285750">
              <a:buFont typeface="Arial" panose="020B0604020202020204" pitchFamily="34" charset="0"/>
              <a:buChar char="•"/>
            </a:pPr>
            <a:r>
              <a:rPr lang="en-GB" sz="2400" dirty="0"/>
              <a:t>Each activity has descriptors which carry points.  Points are only scored for one descriptor within each activity but if more than one applies then the one that scores highest is chosen.  The descriptor must be satisfied over 50% of the time.</a:t>
            </a:r>
          </a:p>
          <a:p>
            <a:pPr marL="285750" indent="-285750">
              <a:buFont typeface="Arial" panose="020B0604020202020204" pitchFamily="34" charset="0"/>
              <a:buChar char="•"/>
            </a:pPr>
            <a:r>
              <a:rPr lang="en-GB" sz="2400" dirty="0"/>
              <a:t>This is why when completing a form always focus on the very worse days to highlight fully how bad needs can be and therefore how high the level of support needs to be.</a:t>
            </a:r>
          </a:p>
          <a:p>
            <a:pPr marL="285750" indent="-285750">
              <a:buFont typeface="Arial" panose="020B0604020202020204" pitchFamily="34" charset="0"/>
              <a:buChar char="•"/>
            </a:pPr>
            <a:r>
              <a:rPr lang="en-GB" sz="2400" dirty="0"/>
              <a:t>For the descriptor to apply, the task must be able to be completed safely, to an acceptable standard, repeatedly and within a reasonable time period.</a:t>
            </a:r>
          </a:p>
          <a:p>
            <a:pPr marL="285750" indent="-285750">
              <a:buFont typeface="Arial" panose="020B0604020202020204" pitchFamily="34" charset="0"/>
              <a:buChar char="•"/>
            </a:pPr>
            <a:r>
              <a:rPr lang="en-GB" sz="2400" dirty="0"/>
              <a:t>Points may be scored for needing assistance, supervision, prompting or needing to use an aid or appliance to perform activities.</a:t>
            </a:r>
          </a:p>
          <a:p>
            <a:pPr marL="285750" indent="-285750">
              <a:buFont typeface="Arial" panose="020B0604020202020204" pitchFamily="34" charset="0"/>
              <a:buChar char="•"/>
            </a:pPr>
            <a:endParaRPr lang="en-GB" sz="2000" dirty="0"/>
          </a:p>
        </p:txBody>
      </p:sp>
    </p:spTree>
    <p:extLst>
      <p:ext uri="{BB962C8B-B14F-4D97-AF65-F5344CB8AC3E}">
        <p14:creationId xmlns:p14="http://schemas.microsoft.com/office/powerpoint/2010/main" val="397785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61661" y="884583"/>
            <a:ext cx="9799982" cy="5078313"/>
          </a:xfrm>
          <a:prstGeom prst="rect">
            <a:avLst/>
          </a:prstGeom>
          <a:noFill/>
        </p:spPr>
        <p:txBody>
          <a:bodyPr wrap="square" rtlCol="0">
            <a:spAutoFit/>
          </a:bodyPr>
          <a:lstStyle/>
          <a:p>
            <a:pPr algn="ctr"/>
            <a:r>
              <a:rPr lang="en-GB" dirty="0"/>
              <a:t>THE HEALTH CONSULTATION</a:t>
            </a:r>
          </a:p>
          <a:p>
            <a:pPr marL="285750" indent="-285750">
              <a:buFont typeface="Arial" panose="020B0604020202020204" pitchFamily="34" charset="0"/>
              <a:buChar char="•"/>
            </a:pPr>
            <a:r>
              <a:rPr lang="en-GB" dirty="0"/>
              <a:t>Most claimants will be asked to attend a consultation with an independent health professional but experience has taught us that their backgrounds can vary.</a:t>
            </a:r>
          </a:p>
          <a:p>
            <a:pPr marL="285750" indent="-285750">
              <a:buFont typeface="Arial" panose="020B0604020202020204" pitchFamily="34" charset="0"/>
              <a:buChar char="•"/>
            </a:pPr>
            <a:r>
              <a:rPr lang="en-GB" dirty="0"/>
              <a:t>Pre-covid, consultations were nearly always face to face until they were suspended.  Claimants may still be offered a telephone, paper based or video consultation.  However, we know that face to face assessments are being widely reintroduced.</a:t>
            </a:r>
          </a:p>
          <a:p>
            <a:pPr marL="285750" indent="-285750">
              <a:buFont typeface="Arial" panose="020B0604020202020204" pitchFamily="34" charset="0"/>
              <a:buChar char="•"/>
            </a:pPr>
            <a:r>
              <a:rPr lang="en-GB" dirty="0"/>
              <a:t>You can accompany someone to their consultation and, with prior arrangement, you can ask to record the appointment whether this is on the phone/video or face to face.</a:t>
            </a:r>
          </a:p>
          <a:p>
            <a:pPr marL="285750" indent="-285750">
              <a:buFont typeface="Arial" panose="020B0604020202020204" pitchFamily="34" charset="0"/>
              <a:buChar char="•"/>
            </a:pPr>
            <a:r>
              <a:rPr lang="en-GB" dirty="0"/>
              <a:t>If you cannot attend the consultation appointment that is offered, contact PIP to rearrange the date and/or time without delay.  A PIP claim will be rejected if the consultation is missed without good cause.</a:t>
            </a:r>
          </a:p>
          <a:p>
            <a:pPr marL="285750" indent="-285750">
              <a:buFont typeface="Arial" panose="020B0604020202020204" pitchFamily="34" charset="0"/>
              <a:buChar char="•"/>
            </a:pPr>
            <a:r>
              <a:rPr lang="en-GB" dirty="0"/>
              <a:t>During the consultation, the health professional will ask about the health condition/disabilities and the claimant’s daily life.  They will look at the claim form and any medical evidence from a GP or consultant.</a:t>
            </a:r>
          </a:p>
          <a:p>
            <a:pPr marL="285750" indent="-285750">
              <a:buFont typeface="Arial" panose="020B0604020202020204" pitchFamily="34" charset="0"/>
              <a:buChar char="•"/>
            </a:pPr>
            <a:r>
              <a:rPr lang="en-GB" dirty="0"/>
              <a:t>Despite what the DWP say – see slide 2 “You don’t need to have a recognised or diagnosed medical condition to qualify”, the DWP do use medical evidence as part of a PIP claim.  Our experience has taught us that the DWP often refer to its absence when dealing with a claim and so our advice would be to always have medical documents/reports to send in with a claim.</a:t>
            </a:r>
          </a:p>
        </p:txBody>
      </p:sp>
    </p:spTree>
    <p:extLst>
      <p:ext uri="{BB962C8B-B14F-4D97-AF65-F5344CB8AC3E}">
        <p14:creationId xmlns:p14="http://schemas.microsoft.com/office/powerpoint/2010/main" val="3651288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0809" y="974035"/>
            <a:ext cx="9571382" cy="4801314"/>
          </a:xfrm>
          <a:prstGeom prst="rect">
            <a:avLst/>
          </a:prstGeom>
          <a:noFill/>
        </p:spPr>
        <p:txBody>
          <a:bodyPr wrap="square" rtlCol="0">
            <a:spAutoFit/>
          </a:bodyPr>
          <a:lstStyle/>
          <a:p>
            <a:pPr algn="ctr"/>
            <a:r>
              <a:rPr lang="en-GB" sz="3200" dirty="0"/>
              <a:t>FINALLY…..</a:t>
            </a:r>
          </a:p>
          <a:p>
            <a:pPr algn="ctr"/>
            <a:endParaRPr lang="en-GB" sz="3200" dirty="0"/>
          </a:p>
          <a:p>
            <a:pPr algn="ctr"/>
            <a:r>
              <a:rPr lang="en-GB" sz="3200" dirty="0"/>
              <a:t>The good news it that WE CAN HELP!  Phone 0208 302 8011 and ask to talk to myself, Felicity, or one of my colleagues; Claire Hunt or Lesley Skinner.</a:t>
            </a:r>
          </a:p>
          <a:p>
            <a:pPr algn="ctr"/>
            <a:endParaRPr lang="en-GB" sz="3200" dirty="0"/>
          </a:p>
          <a:p>
            <a:pPr algn="ctr"/>
            <a:r>
              <a:rPr lang="en-GB" sz="3200" dirty="0"/>
              <a:t>We will ask you to give us the return by date for the PIP2 form when you phone.  </a:t>
            </a:r>
          </a:p>
          <a:p>
            <a:pPr algn="ctr"/>
            <a:r>
              <a:rPr lang="en-GB" sz="3200" dirty="0"/>
              <a:t>For general advice visit </a:t>
            </a:r>
            <a:r>
              <a:rPr lang="en-GB" sz="3200" dirty="0">
                <a:hlinkClick r:id="rId2"/>
              </a:rPr>
              <a:t>www.citizensadvice.org.uk</a:t>
            </a:r>
            <a:r>
              <a:rPr lang="en-GB" sz="3200" dirty="0"/>
              <a:t> </a:t>
            </a:r>
          </a:p>
          <a:p>
            <a:endParaRPr lang="en-GB" dirty="0"/>
          </a:p>
        </p:txBody>
      </p:sp>
    </p:spTree>
    <p:extLst>
      <p:ext uri="{BB962C8B-B14F-4D97-AF65-F5344CB8AC3E}">
        <p14:creationId xmlns:p14="http://schemas.microsoft.com/office/powerpoint/2010/main" val="1285438440"/>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BB2C2D6D30CC4A9A6C8A792AC6D82D" ma:contentTypeVersion="15" ma:contentTypeDescription="Create a new document." ma:contentTypeScope="" ma:versionID="976f8edacea73fa82d7725544db17fe2">
  <xsd:schema xmlns:xsd="http://www.w3.org/2001/XMLSchema" xmlns:xs="http://www.w3.org/2001/XMLSchema" xmlns:p="http://schemas.microsoft.com/office/2006/metadata/properties" xmlns:ns2="447081b3-bb68-4bc1-9a6a-0f5d7fa893b0" xmlns:ns3="53f4f9e5-08cd-4cd1-aa59-95ceea37ad4b" targetNamespace="http://schemas.microsoft.com/office/2006/metadata/properties" ma:root="true" ma:fieldsID="ed225fdf49447dda1e29bd650aeb9059" ns2:_="" ns3:_="">
    <xsd:import namespace="447081b3-bb68-4bc1-9a6a-0f5d7fa893b0"/>
    <xsd:import namespace="53f4f9e5-08cd-4cd1-aa59-95ceea37ad4b"/>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Locatio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7081b3-bb68-4bc1-9a6a-0f5d7fa893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Location" ma:index="12" nillable="true" ma:displayName="Loca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9e63f757-c265-4b4d-8143-2706e4544622"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3f4f9e5-08cd-4cd1-aa59-95ceea37ad4b"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366aede3-6a8e-4f8b-9f5b-08cbf813319d}" ma:internalName="TaxCatchAll" ma:showField="CatchAllData" ma:web="53f4f9e5-08cd-4cd1-aa59-95ceea37ad4b">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53f4f9e5-08cd-4cd1-aa59-95ceea37ad4b" xsi:nil="true"/>
    <lcf76f155ced4ddcb4097134ff3c332f xmlns="447081b3-bb68-4bc1-9a6a-0f5d7fa893b0">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431A56-D70A-493C-B590-5103ADCDE9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7081b3-bb68-4bc1-9a6a-0f5d7fa893b0"/>
    <ds:schemaRef ds:uri="53f4f9e5-08cd-4cd1-aa59-95ceea37ad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9AF6660-67BF-4AC1-9C9E-A77F71967428}">
  <ds:schemaRefs>
    <ds:schemaRef ds:uri="http://schemas.openxmlformats.org/package/2006/metadata/core-properties"/>
    <ds:schemaRef ds:uri="http://purl.org/dc/dcmitype/"/>
    <ds:schemaRef ds:uri="http://purl.org/dc/terms/"/>
    <ds:schemaRef ds:uri="http://schemas.microsoft.com/office/2006/metadata/properties"/>
    <ds:schemaRef ds:uri="http://schemas.microsoft.com/office/2006/documentManagement/types"/>
    <ds:schemaRef ds:uri="http://www.w3.org/XML/1998/namespace"/>
    <ds:schemaRef ds:uri="http://schemas.microsoft.com/office/infopath/2007/PartnerControls"/>
    <ds:schemaRef ds:uri="http://purl.org/dc/elements/1.1/"/>
    <ds:schemaRef ds:uri="53f4f9e5-08cd-4cd1-aa59-95ceea37ad4b"/>
    <ds:schemaRef ds:uri="447081b3-bb68-4bc1-9a6a-0f5d7fa893b0"/>
  </ds:schemaRefs>
</ds:datastoreItem>
</file>

<file path=customXml/itemProps3.xml><?xml version="1.0" encoding="utf-8"?>
<ds:datastoreItem xmlns:ds="http://schemas.openxmlformats.org/officeDocument/2006/customXml" ds:itemID="{402F2B7F-24C9-4B58-BAFD-3CA5F968DD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1451</TotalTime>
  <Words>1566</Words>
  <Application>Microsoft Office PowerPoint</Application>
  <PresentationFormat>Widescreen</PresentationFormat>
  <Paragraphs>75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Tw Cen MT</vt:lpstr>
      <vt:lpstr>Droplet</vt:lpstr>
      <vt:lpstr>OVERVIEW OF P.I.P (Personal independence payment)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P.I.P (Personal independence payment)</dc:title>
  <dc:creator>Felicity Packard</dc:creator>
  <cp:lastModifiedBy>Graham Wakefield</cp:lastModifiedBy>
  <cp:revision>25</cp:revision>
  <dcterms:created xsi:type="dcterms:W3CDTF">2022-04-20T07:07:05Z</dcterms:created>
  <dcterms:modified xsi:type="dcterms:W3CDTF">2024-01-29T09:24:01Z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0x01010001BB2C2D6D30CC4A9A6C8A792AC6D82D</vt:lpwstr>
  </property>
  <property fmtid="{D5CDD505-2E9C-101B-9397-08002B2CF9AE}" pid="3" name="MediaServiceImageTags">
    <vt:lpwstr/>
  </property>
</Properties>
</file>