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57" r:id="rId3"/>
    <p:sldId id="303" r:id="rId4"/>
    <p:sldId id="279" r:id="rId5"/>
    <p:sldId id="258" r:id="rId6"/>
    <p:sldId id="304" r:id="rId7"/>
    <p:sldId id="305" r:id="rId8"/>
    <p:sldId id="306" r:id="rId9"/>
    <p:sldId id="259" r:id="rId10"/>
    <p:sldId id="307" r:id="rId11"/>
    <p:sldId id="309" r:id="rId12"/>
    <p:sldId id="310" r:id="rId13"/>
    <p:sldId id="311" r:id="rId14"/>
    <p:sldId id="312" r:id="rId15"/>
    <p:sldId id="313" r:id="rId16"/>
    <p:sldId id="314" r:id="rId17"/>
    <p:sldId id="315" r:id="rId18"/>
    <p:sldId id="316" r:id="rId19"/>
    <p:sldId id="299" r:id="rId20"/>
    <p:sldId id="317" r:id="rId21"/>
    <p:sldId id="318" r:id="rId22"/>
    <p:sldId id="302" r:id="rId23"/>
    <p:sldId id="319" r:id="rId24"/>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5050"/>
    <a:srgbClr val="FF7C80"/>
    <a:srgbClr val="800000"/>
    <a:srgbClr val="EFF9FF"/>
    <a:srgbClr val="FFF9E7"/>
    <a:srgbClr val="FFFDF7"/>
    <a:srgbClr val="FFF8E5"/>
    <a:srgbClr val="FFF9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94"/>
    <p:restoredTop sz="94558"/>
  </p:normalViewPr>
  <p:slideViewPr>
    <p:cSldViewPr>
      <p:cViewPr varScale="1">
        <p:scale>
          <a:sx n="68" d="100"/>
          <a:sy n="68" d="100"/>
        </p:scale>
        <p:origin x="15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9" cy="501095"/>
          </a:xfrm>
          <a:prstGeom prst="rect">
            <a:avLst/>
          </a:prstGeom>
        </p:spPr>
        <p:txBody>
          <a:bodyPr vert="horz" lIns="92300" tIns="46150" rIns="92300" bIns="46150" rtlCol="0"/>
          <a:lstStyle>
            <a:lvl1pPr algn="l">
              <a:defRPr sz="1200"/>
            </a:lvl1pPr>
          </a:lstStyle>
          <a:p>
            <a:endParaRPr lang="en-GB"/>
          </a:p>
        </p:txBody>
      </p:sp>
      <p:sp>
        <p:nvSpPr>
          <p:cNvPr id="3" name="Date Placeholder 2"/>
          <p:cNvSpPr>
            <a:spLocks noGrp="1"/>
          </p:cNvSpPr>
          <p:nvPr>
            <p:ph type="dt" sz="quarter" idx="1"/>
          </p:nvPr>
        </p:nvSpPr>
        <p:spPr>
          <a:xfrm>
            <a:off x="3902597" y="0"/>
            <a:ext cx="2985559" cy="501095"/>
          </a:xfrm>
          <a:prstGeom prst="rect">
            <a:avLst/>
          </a:prstGeom>
        </p:spPr>
        <p:txBody>
          <a:bodyPr vert="horz" lIns="92300" tIns="46150" rIns="92300" bIns="46150" rtlCol="0"/>
          <a:lstStyle>
            <a:lvl1pPr algn="r">
              <a:defRPr sz="1200"/>
            </a:lvl1pPr>
          </a:lstStyle>
          <a:p>
            <a:fld id="{0EAD43A7-3BA0-42B4-8F84-E2D8F958079B}" type="datetimeFigureOut">
              <a:rPr lang="en-GB" smtClean="0"/>
              <a:t>11/10/2021</a:t>
            </a:fld>
            <a:endParaRPr lang="en-GB"/>
          </a:p>
        </p:txBody>
      </p:sp>
      <p:sp>
        <p:nvSpPr>
          <p:cNvPr id="4" name="Footer Placeholder 3"/>
          <p:cNvSpPr>
            <a:spLocks noGrp="1"/>
          </p:cNvSpPr>
          <p:nvPr>
            <p:ph type="ftr" sz="quarter" idx="2"/>
          </p:nvPr>
        </p:nvSpPr>
        <p:spPr>
          <a:xfrm>
            <a:off x="0" y="9519054"/>
            <a:ext cx="2985559" cy="501095"/>
          </a:xfrm>
          <a:prstGeom prst="rect">
            <a:avLst/>
          </a:prstGeom>
        </p:spPr>
        <p:txBody>
          <a:bodyPr vert="horz" lIns="92300" tIns="46150" rIns="92300" bIns="46150" rtlCol="0" anchor="b"/>
          <a:lstStyle>
            <a:lvl1pPr algn="l">
              <a:defRPr sz="1200"/>
            </a:lvl1pPr>
          </a:lstStyle>
          <a:p>
            <a:endParaRPr lang="en-GB"/>
          </a:p>
        </p:txBody>
      </p:sp>
      <p:sp>
        <p:nvSpPr>
          <p:cNvPr id="5" name="Slide Number Placeholder 4"/>
          <p:cNvSpPr>
            <a:spLocks noGrp="1"/>
          </p:cNvSpPr>
          <p:nvPr>
            <p:ph type="sldNum" sz="quarter" idx="3"/>
          </p:nvPr>
        </p:nvSpPr>
        <p:spPr>
          <a:xfrm>
            <a:off x="3902597" y="9519054"/>
            <a:ext cx="2985559" cy="501095"/>
          </a:xfrm>
          <a:prstGeom prst="rect">
            <a:avLst/>
          </a:prstGeom>
        </p:spPr>
        <p:txBody>
          <a:bodyPr vert="horz" lIns="92300" tIns="46150" rIns="92300" bIns="46150" rtlCol="0" anchor="b"/>
          <a:lstStyle>
            <a:lvl1pPr algn="r">
              <a:defRPr sz="1200"/>
            </a:lvl1pPr>
          </a:lstStyle>
          <a:p>
            <a:fld id="{1447E442-96DE-4D7D-9240-931E715F10B5}" type="slidenum">
              <a:rPr lang="en-GB" smtClean="0"/>
              <a:t>‹#›</a:t>
            </a:fld>
            <a:endParaRPr lang="en-GB"/>
          </a:p>
        </p:txBody>
      </p:sp>
    </p:spTree>
    <p:extLst>
      <p:ext uri="{BB962C8B-B14F-4D97-AF65-F5344CB8AC3E}">
        <p14:creationId xmlns:p14="http://schemas.microsoft.com/office/powerpoint/2010/main" val="17279024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A12526C-7925-424E-ADEB-7F21C7858CF7}"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4286839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A12526C-7925-424E-ADEB-7F21C7858CF7}"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2535055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A12526C-7925-424E-ADEB-7F21C7858CF7}"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2125938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A12526C-7925-424E-ADEB-7F21C7858CF7}"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359590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12526C-7925-424E-ADEB-7F21C7858CF7}"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2290433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A12526C-7925-424E-ADEB-7F21C7858CF7}"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313953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A12526C-7925-424E-ADEB-7F21C7858CF7}" type="datetimeFigureOut">
              <a:rPr lang="en-GB" smtClean="0"/>
              <a:t>11/10/2021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418522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A12526C-7925-424E-ADEB-7F21C7858CF7}" type="datetimeFigureOut">
              <a:rPr lang="en-GB" smtClean="0"/>
              <a:t>11/10/2021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174541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2526C-7925-424E-ADEB-7F21C7858CF7}" type="datetimeFigureOut">
              <a:rPr lang="en-GB" smtClean="0"/>
              <a:t>11/10/2021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108175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12526C-7925-424E-ADEB-7F21C7858CF7}"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401587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12526C-7925-424E-ADEB-7F21C7858CF7}"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C013F7-3377-479C-B3B1-B3655713F185}" type="slidenum">
              <a:rPr lang="en-GB" smtClean="0"/>
              <a:t>‹#›</a:t>
            </a:fld>
            <a:endParaRPr lang="en-GB"/>
          </a:p>
        </p:txBody>
      </p:sp>
    </p:spTree>
    <p:extLst>
      <p:ext uri="{BB962C8B-B14F-4D97-AF65-F5344CB8AC3E}">
        <p14:creationId xmlns:p14="http://schemas.microsoft.com/office/powerpoint/2010/main" val="744369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F9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2526C-7925-424E-ADEB-7F21C7858CF7}" type="datetimeFigureOut">
              <a:rPr lang="en-GB" smtClean="0"/>
              <a:t>11/10/2021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C013F7-3377-479C-B3B1-B3655713F185}" type="slidenum">
              <a:rPr lang="en-GB" smtClean="0"/>
              <a:t>‹#›</a:t>
            </a:fld>
            <a:endParaRPr lang="en-GB"/>
          </a:p>
        </p:txBody>
      </p:sp>
    </p:spTree>
    <p:extLst>
      <p:ext uri="{BB962C8B-B14F-4D97-AF65-F5344CB8AC3E}">
        <p14:creationId xmlns:p14="http://schemas.microsoft.com/office/powerpoint/2010/main" val="1985123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2628900" y="2276872"/>
            <a:ext cx="3886200" cy="936104"/>
          </a:xfrm>
        </p:spPr>
        <p:txBody>
          <a:bodyPr>
            <a:normAutofit/>
          </a:bodyPr>
          <a:lstStyle/>
          <a:p>
            <a:r>
              <a:rPr lang="en-GB" b="1" dirty="0">
                <a:solidFill>
                  <a:schemeClr val="bg1"/>
                </a:solidFill>
              </a:rPr>
              <a:t>Bexley CAMHS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45574"/>
            <a:ext cx="1800200" cy="1095194"/>
          </a:xfrm>
          <a:prstGeom prst="rect">
            <a:avLst/>
          </a:prstGeom>
        </p:spPr>
      </p:pic>
      <p:sp>
        <p:nvSpPr>
          <p:cNvPr id="7" name="Title 1"/>
          <p:cNvSpPr txBox="1">
            <a:spLocks/>
          </p:cNvSpPr>
          <p:nvPr/>
        </p:nvSpPr>
        <p:spPr>
          <a:xfrm>
            <a:off x="107504" y="5445224"/>
            <a:ext cx="5760640" cy="12241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400" dirty="0">
              <a:solidFill>
                <a:schemeClr val="bg1"/>
              </a:solidFill>
            </a:endParaRPr>
          </a:p>
          <a:p>
            <a:pPr algn="l"/>
            <a:endParaRPr lang="en-GB" sz="1400" dirty="0">
              <a:solidFill>
                <a:schemeClr val="bg1"/>
              </a:solidFill>
            </a:endParaRPr>
          </a:p>
          <a:p>
            <a:pPr algn="l"/>
            <a:endParaRPr lang="en-GB" sz="1400" dirty="0">
              <a:solidFill>
                <a:schemeClr val="bg1"/>
              </a:solidFill>
            </a:endParaRPr>
          </a:p>
          <a:p>
            <a:pPr algn="l"/>
            <a:endParaRPr lang="en-GB" sz="1400" dirty="0">
              <a:solidFill>
                <a:schemeClr val="bg1"/>
              </a:solidFill>
            </a:endParaRPr>
          </a:p>
          <a:p>
            <a:pPr algn="l"/>
            <a:r>
              <a:rPr lang="en-GB" sz="1400" dirty="0">
                <a:solidFill>
                  <a:schemeClr val="bg1"/>
                </a:solidFill>
              </a:rPr>
              <a:t>Shamara Bailey – Operational Manager </a:t>
            </a:r>
          </a:p>
          <a:p>
            <a:endParaRPr lang="en-GB" sz="2600" dirty="0">
              <a:solidFill>
                <a:schemeClr val="bg1"/>
              </a:solidFill>
            </a:endParaRPr>
          </a:p>
        </p:txBody>
      </p:sp>
      <p:sp>
        <p:nvSpPr>
          <p:cNvPr id="8" name="Rectangle 7"/>
          <p:cNvSpPr/>
          <p:nvPr/>
        </p:nvSpPr>
        <p:spPr>
          <a:xfrm>
            <a:off x="2555776" y="3385210"/>
            <a:ext cx="4104456"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rot="21060764">
            <a:off x="1510435" y="1350399"/>
            <a:ext cx="6034958" cy="3955624"/>
          </a:xfrm>
          <a:custGeom>
            <a:avLst/>
            <a:gdLst>
              <a:gd name="connsiteX0" fmla="*/ 0 w 5616624"/>
              <a:gd name="connsiteY0" fmla="*/ 1836204 h 3672408"/>
              <a:gd name="connsiteX1" fmla="*/ 2808312 w 5616624"/>
              <a:gd name="connsiteY1" fmla="*/ 0 h 3672408"/>
              <a:gd name="connsiteX2" fmla="*/ 5616624 w 5616624"/>
              <a:gd name="connsiteY2" fmla="*/ 1836204 h 3672408"/>
              <a:gd name="connsiteX3" fmla="*/ 2808312 w 5616624"/>
              <a:gd name="connsiteY3" fmla="*/ 3672408 h 3672408"/>
              <a:gd name="connsiteX4" fmla="*/ 0 w 5616624"/>
              <a:gd name="connsiteY4" fmla="*/ 1836204 h 3672408"/>
              <a:gd name="connsiteX0" fmla="*/ 129 w 5616753"/>
              <a:gd name="connsiteY0" fmla="*/ 1836204 h 3873899"/>
              <a:gd name="connsiteX1" fmla="*/ 2808441 w 5616753"/>
              <a:gd name="connsiteY1" fmla="*/ 0 h 3873899"/>
              <a:gd name="connsiteX2" fmla="*/ 5616753 w 5616753"/>
              <a:gd name="connsiteY2" fmla="*/ 1836204 h 3873899"/>
              <a:gd name="connsiteX3" fmla="*/ 2897806 w 5616753"/>
              <a:gd name="connsiteY3" fmla="*/ 3873899 h 3873899"/>
              <a:gd name="connsiteX4" fmla="*/ 129 w 5616753"/>
              <a:gd name="connsiteY4" fmla="*/ 1836204 h 3873899"/>
              <a:gd name="connsiteX0" fmla="*/ 89 w 5698834"/>
              <a:gd name="connsiteY0" fmla="*/ 1838032 h 3876551"/>
              <a:gd name="connsiteX1" fmla="*/ 2808401 w 5698834"/>
              <a:gd name="connsiteY1" fmla="*/ 1828 h 3876551"/>
              <a:gd name="connsiteX2" fmla="*/ 5698834 w 5698834"/>
              <a:gd name="connsiteY2" fmla="*/ 1597536 h 3876551"/>
              <a:gd name="connsiteX3" fmla="*/ 2897766 w 5698834"/>
              <a:gd name="connsiteY3" fmla="*/ 3875727 h 3876551"/>
              <a:gd name="connsiteX4" fmla="*/ 89 w 5698834"/>
              <a:gd name="connsiteY4" fmla="*/ 1838032 h 3876551"/>
              <a:gd name="connsiteX0" fmla="*/ 753 w 5699498"/>
              <a:gd name="connsiteY0" fmla="*/ 1918802 h 3957328"/>
              <a:gd name="connsiteX1" fmla="*/ 2645535 w 5699498"/>
              <a:gd name="connsiteY1" fmla="*/ 1630 h 3957328"/>
              <a:gd name="connsiteX2" fmla="*/ 5699498 w 5699498"/>
              <a:gd name="connsiteY2" fmla="*/ 1678306 h 3957328"/>
              <a:gd name="connsiteX3" fmla="*/ 2898430 w 5699498"/>
              <a:gd name="connsiteY3" fmla="*/ 3956497 h 3957328"/>
              <a:gd name="connsiteX4" fmla="*/ 753 w 5699498"/>
              <a:gd name="connsiteY4" fmla="*/ 1918802 h 3957328"/>
              <a:gd name="connsiteX0" fmla="*/ 650 w 6034958"/>
              <a:gd name="connsiteY0" fmla="*/ 1809513 h 3955624"/>
              <a:gd name="connsiteX1" fmla="*/ 2980995 w 6034958"/>
              <a:gd name="connsiteY1" fmla="*/ 518 h 3955624"/>
              <a:gd name="connsiteX2" fmla="*/ 6034958 w 6034958"/>
              <a:gd name="connsiteY2" fmla="*/ 1677194 h 3955624"/>
              <a:gd name="connsiteX3" fmla="*/ 3233890 w 6034958"/>
              <a:gd name="connsiteY3" fmla="*/ 3955385 h 3955624"/>
              <a:gd name="connsiteX4" fmla="*/ 650 w 6034958"/>
              <a:gd name="connsiteY4" fmla="*/ 1809513 h 39556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34958" h="3955624">
                <a:moveTo>
                  <a:pt x="650" y="1809513"/>
                </a:moveTo>
                <a:cubicBezTo>
                  <a:pt x="-41499" y="1150369"/>
                  <a:pt x="1975277" y="22571"/>
                  <a:pt x="2980995" y="518"/>
                </a:cubicBezTo>
                <a:cubicBezTo>
                  <a:pt x="3986713" y="-21535"/>
                  <a:pt x="6034958" y="663087"/>
                  <a:pt x="6034958" y="1677194"/>
                </a:cubicBezTo>
                <a:cubicBezTo>
                  <a:pt x="6034958" y="2691301"/>
                  <a:pt x="4239608" y="3933332"/>
                  <a:pt x="3233890" y="3955385"/>
                </a:cubicBezTo>
                <a:cubicBezTo>
                  <a:pt x="2228172" y="3977438"/>
                  <a:pt x="42799" y="2468657"/>
                  <a:pt x="650" y="1809513"/>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tle 1"/>
          <p:cNvSpPr txBox="1">
            <a:spLocks/>
          </p:cNvSpPr>
          <p:nvPr/>
        </p:nvSpPr>
        <p:spPr>
          <a:xfrm>
            <a:off x="1475656" y="3355063"/>
            <a:ext cx="5760640" cy="12241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chemeClr val="bg1"/>
                </a:solidFill>
              </a:rPr>
              <a:t>Bexley Child &amp; Adolescent Mental Health Service </a:t>
            </a:r>
          </a:p>
          <a:p>
            <a:endParaRPr lang="en-GB" sz="2600" dirty="0">
              <a:solidFill>
                <a:schemeClr val="bg1"/>
              </a:solidFill>
            </a:endParaRPr>
          </a:p>
        </p:txBody>
      </p:sp>
    </p:spTree>
    <p:extLst>
      <p:ext uri="{BB962C8B-B14F-4D97-AF65-F5344CB8AC3E}">
        <p14:creationId xmlns:p14="http://schemas.microsoft.com/office/powerpoint/2010/main" val="115730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0B05C-59FF-4936-8B40-E79913784D23}"/>
              </a:ext>
            </a:extLst>
          </p:cNvPr>
          <p:cNvSpPr>
            <a:spLocks noGrp="1"/>
          </p:cNvSpPr>
          <p:nvPr>
            <p:ph type="title"/>
          </p:nvPr>
        </p:nvSpPr>
        <p:spPr/>
        <p:txBody>
          <a:bodyPr/>
          <a:lstStyle/>
          <a:p>
            <a:r>
              <a:rPr lang="en-GB" b="1" i="1" dirty="0">
                <a:solidFill>
                  <a:schemeClr val="tx2">
                    <a:lumMod val="75000"/>
                  </a:schemeClr>
                </a:solidFill>
              </a:rPr>
              <a:t>CHEWS Pathway</a:t>
            </a:r>
          </a:p>
        </p:txBody>
      </p:sp>
      <p:sp>
        <p:nvSpPr>
          <p:cNvPr id="3" name="Content Placeholder 2">
            <a:extLst>
              <a:ext uri="{FF2B5EF4-FFF2-40B4-BE49-F238E27FC236}">
                <a16:creationId xmlns:a16="http://schemas.microsoft.com/office/drawing/2014/main" id="{550520CC-C9EF-4DF8-8C6D-DE7E96CE6709}"/>
              </a:ext>
            </a:extLst>
          </p:cNvPr>
          <p:cNvSpPr>
            <a:spLocks noGrp="1"/>
          </p:cNvSpPr>
          <p:nvPr>
            <p:ph idx="1"/>
          </p:nvPr>
        </p:nvSpPr>
        <p:spPr/>
        <p:txBody>
          <a:bodyPr>
            <a:normAutofit fontScale="55000" lnSpcReduction="20000"/>
          </a:bodyPr>
          <a:lstStyle/>
          <a:p>
            <a:pPr marL="0" indent="0" algn="just">
              <a:buNone/>
            </a:pPr>
            <a:r>
              <a:rPr lang="en-GB" sz="2900" b="1" i="1" dirty="0">
                <a:solidFill>
                  <a:schemeClr val="tx2">
                    <a:lumMod val="75000"/>
                  </a:schemeClr>
                </a:solidFill>
                <a:effectLst/>
                <a:latin typeface="+mj-lt"/>
                <a:ea typeface="Times New Roman" panose="02020603050405020304" pitchFamily="18" charset="0"/>
                <a:cs typeface="Arial" panose="020B0604020202020204" pitchFamily="34" charset="0"/>
              </a:rPr>
              <a:t>Community Health &amp; Well-Being Service (</a:t>
            </a:r>
            <a:r>
              <a:rPr lang="en-GB" sz="2900" b="1" i="1" dirty="0" err="1">
                <a:solidFill>
                  <a:schemeClr val="tx2">
                    <a:lumMod val="75000"/>
                  </a:schemeClr>
                </a:solidFill>
                <a:effectLst/>
                <a:latin typeface="+mj-lt"/>
                <a:ea typeface="Times New Roman" panose="02020603050405020304" pitchFamily="18" charset="0"/>
                <a:cs typeface="Arial" panose="020B0604020202020204" pitchFamily="34" charset="0"/>
              </a:rPr>
              <a:t>CHeWS</a:t>
            </a:r>
            <a:r>
              <a:rPr lang="en-GB" sz="2900" b="1" i="1" dirty="0">
                <a:solidFill>
                  <a:schemeClr val="tx2">
                    <a:lumMod val="75000"/>
                  </a:schemeClr>
                </a:solidFill>
                <a:effectLst/>
                <a:latin typeface="+mj-lt"/>
                <a:ea typeface="Times New Roman" panose="02020603050405020304" pitchFamily="18" charset="0"/>
                <a:cs typeface="Arial" panose="020B0604020202020204" pitchFamily="34" charset="0"/>
              </a:rPr>
              <a:t>) </a:t>
            </a:r>
            <a:endParaRPr lang="en-GB" sz="29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0" indent="0" algn="just">
              <a:buNone/>
            </a:pPr>
            <a:r>
              <a:rPr lang="en-GB" sz="2900" dirty="0">
                <a:solidFill>
                  <a:schemeClr val="tx2">
                    <a:lumMod val="75000"/>
                  </a:schemeClr>
                </a:solidFill>
                <a:effectLst/>
                <a:latin typeface="+mj-lt"/>
                <a:ea typeface="Times New Roman" panose="02020603050405020304" pitchFamily="18" charset="0"/>
                <a:cs typeface="Arial" panose="020B0604020202020204" pitchFamily="34" charset="0"/>
              </a:rPr>
              <a:t>This service was developed as part of the Bexley Transformation Plan</a:t>
            </a:r>
            <a:endParaRPr lang="en-GB" sz="29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182563" indent="-182563">
              <a:spcBef>
                <a:spcPts val="500"/>
              </a:spcBef>
              <a:defRPr sz="2400"/>
            </a:pPr>
            <a:endParaRPr lang="en-GB" sz="1900" dirty="0">
              <a:solidFill>
                <a:schemeClr val="tx2">
                  <a:lumMod val="75000"/>
                </a:schemeClr>
              </a:solidFill>
              <a:latin typeface="+mj-lt"/>
            </a:endParaRPr>
          </a:p>
          <a:p>
            <a:pPr marL="182563" indent="-182563">
              <a:spcBef>
                <a:spcPts val="500"/>
              </a:spcBef>
              <a:defRPr sz="2400"/>
            </a:pPr>
            <a:r>
              <a:rPr lang="en-GB" sz="2900" dirty="0">
                <a:solidFill>
                  <a:schemeClr val="tx2">
                    <a:lumMod val="75000"/>
                  </a:schemeClr>
                </a:solidFill>
                <a:latin typeface="+mj-lt"/>
              </a:rPr>
              <a:t>A Community CAMHs service providing clinical in-reach to schools, GPs and the children’s network.</a:t>
            </a:r>
          </a:p>
          <a:p>
            <a:pPr marL="0" indent="0">
              <a:buSzTx/>
              <a:buNone/>
              <a:defRPr sz="2400"/>
            </a:pPr>
            <a:endParaRPr lang="en-GB" sz="2900" dirty="0">
              <a:solidFill>
                <a:schemeClr val="tx2">
                  <a:lumMod val="75000"/>
                </a:schemeClr>
              </a:solidFill>
              <a:latin typeface="+mj-lt"/>
            </a:endParaRPr>
          </a:p>
          <a:p>
            <a:pPr marL="182563" indent="-182563">
              <a:spcBef>
                <a:spcPts val="500"/>
              </a:spcBef>
              <a:defRPr sz="2400"/>
            </a:pPr>
            <a:r>
              <a:rPr lang="en-GB" sz="2900" dirty="0">
                <a:solidFill>
                  <a:schemeClr val="tx2">
                    <a:lumMod val="75000"/>
                  </a:schemeClr>
                </a:solidFill>
                <a:latin typeface="+mj-lt"/>
              </a:rPr>
              <a:t>To provide specialist mental health advice, consultation and training to the network of community children’s services </a:t>
            </a:r>
          </a:p>
          <a:p>
            <a:pPr marL="0" indent="0">
              <a:buSzTx/>
              <a:buNone/>
              <a:defRPr sz="2400"/>
            </a:pPr>
            <a:endParaRPr lang="en-GB" sz="2900" dirty="0">
              <a:solidFill>
                <a:schemeClr val="tx2">
                  <a:lumMod val="75000"/>
                </a:schemeClr>
              </a:solidFill>
              <a:latin typeface="+mj-lt"/>
            </a:endParaRPr>
          </a:p>
          <a:p>
            <a:pPr marL="182563" indent="-182563">
              <a:spcBef>
                <a:spcPts val="500"/>
              </a:spcBef>
              <a:defRPr sz="2400"/>
            </a:pPr>
            <a:r>
              <a:rPr lang="en-GB" sz="2900" dirty="0">
                <a:solidFill>
                  <a:schemeClr val="tx2">
                    <a:lumMod val="75000"/>
                  </a:schemeClr>
                </a:solidFill>
                <a:latin typeface="+mj-lt"/>
              </a:rPr>
              <a:t>Short term evidence-based and outcomes focused interventions to children with mental health difficulties</a:t>
            </a:r>
          </a:p>
          <a:p>
            <a:pPr marL="182563" indent="-182563">
              <a:spcBef>
                <a:spcPts val="500"/>
              </a:spcBef>
              <a:defRPr sz="2400"/>
            </a:pPr>
            <a:endParaRPr lang="en-GB" sz="2900" dirty="0">
              <a:solidFill>
                <a:schemeClr val="tx2">
                  <a:lumMod val="75000"/>
                </a:schemeClr>
              </a:solidFill>
              <a:latin typeface="+mj-lt"/>
            </a:endParaRPr>
          </a:p>
          <a:p>
            <a:pPr marL="0" indent="0" algn="l" fontAlgn="base">
              <a:buNone/>
            </a:pPr>
            <a:r>
              <a:rPr lang="en-GB" sz="2900" b="0" i="0" dirty="0">
                <a:solidFill>
                  <a:schemeClr val="tx2">
                    <a:lumMod val="75000"/>
                  </a:schemeClr>
                </a:solidFill>
                <a:effectLst/>
                <a:latin typeface="+mj-lt"/>
              </a:rPr>
              <a:t>There are 73 schools, currently serving 29 with 8 not engaging. </a:t>
            </a:r>
          </a:p>
          <a:p>
            <a:pPr algn="l" fontAlgn="base"/>
            <a:r>
              <a:rPr lang="en-GB" sz="2900" b="1" i="0" dirty="0">
                <a:solidFill>
                  <a:schemeClr val="tx2">
                    <a:lumMod val="75000"/>
                  </a:schemeClr>
                </a:solidFill>
                <a:effectLst/>
                <a:latin typeface="+mj-lt"/>
              </a:rPr>
              <a:t>School Offer </a:t>
            </a:r>
            <a:r>
              <a:rPr lang="en-GB" sz="2900" b="0" i="0" dirty="0">
                <a:solidFill>
                  <a:schemeClr val="tx2">
                    <a:lumMod val="75000"/>
                  </a:schemeClr>
                </a:solidFill>
                <a:effectLst/>
                <a:latin typeface="+mj-lt"/>
              </a:rPr>
              <a:t>-  is offered 2 hours consultation every half term either consists of consultation or  2 session model. </a:t>
            </a:r>
            <a:br>
              <a:rPr lang="en-GB" sz="2900" b="0" i="0" dirty="0">
                <a:solidFill>
                  <a:schemeClr val="tx2">
                    <a:lumMod val="75000"/>
                  </a:schemeClr>
                </a:solidFill>
                <a:effectLst/>
                <a:latin typeface="+mj-lt"/>
              </a:rPr>
            </a:br>
            <a:endParaRPr lang="en-GB" sz="2900" b="0" i="0" dirty="0">
              <a:solidFill>
                <a:schemeClr val="tx2">
                  <a:lumMod val="75000"/>
                </a:schemeClr>
              </a:solidFill>
              <a:effectLst/>
              <a:latin typeface="+mj-lt"/>
            </a:endParaRPr>
          </a:p>
          <a:p>
            <a:pPr algn="l" fontAlgn="base"/>
            <a:r>
              <a:rPr lang="en-GB" sz="2900" b="1" dirty="0">
                <a:solidFill>
                  <a:schemeClr val="tx2">
                    <a:lumMod val="75000"/>
                  </a:schemeClr>
                </a:solidFill>
                <a:latin typeface="+mj-lt"/>
              </a:rPr>
              <a:t>Cases that are</a:t>
            </a:r>
            <a:r>
              <a:rPr lang="en-GB" sz="2900" b="1" i="0" dirty="0">
                <a:solidFill>
                  <a:schemeClr val="tx2">
                    <a:lumMod val="75000"/>
                  </a:schemeClr>
                </a:solidFill>
                <a:effectLst/>
                <a:latin typeface="+mj-lt"/>
              </a:rPr>
              <a:t> </a:t>
            </a:r>
            <a:r>
              <a:rPr lang="en-GB" sz="2900" b="0" i="0" dirty="0">
                <a:solidFill>
                  <a:schemeClr val="tx2">
                    <a:lumMod val="75000"/>
                  </a:schemeClr>
                </a:solidFill>
                <a:effectLst/>
                <a:latin typeface="+mj-lt"/>
              </a:rPr>
              <a:t>discussed are those that have already passed through school's internal pastoral support. </a:t>
            </a:r>
            <a:endParaRPr lang="en-GB" dirty="0">
              <a:solidFill>
                <a:schemeClr val="tx2">
                  <a:lumMod val="75000"/>
                </a:schemeClr>
              </a:solidFill>
            </a:endParaRPr>
          </a:p>
        </p:txBody>
      </p:sp>
    </p:spTree>
    <p:extLst>
      <p:ext uri="{BB962C8B-B14F-4D97-AF65-F5344CB8AC3E}">
        <p14:creationId xmlns:p14="http://schemas.microsoft.com/office/powerpoint/2010/main" val="1119688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B1633-F18F-4DC7-8662-C85C2F3E9C1F}"/>
              </a:ext>
            </a:extLst>
          </p:cNvPr>
          <p:cNvSpPr>
            <a:spLocks noGrp="1"/>
          </p:cNvSpPr>
          <p:nvPr>
            <p:ph type="title"/>
          </p:nvPr>
        </p:nvSpPr>
        <p:spPr/>
        <p:txBody>
          <a:bodyPr/>
          <a:lstStyle/>
          <a:p>
            <a:r>
              <a:rPr lang="en-GB" b="1" i="1" dirty="0">
                <a:solidFill>
                  <a:schemeClr val="tx2">
                    <a:lumMod val="75000"/>
                  </a:schemeClr>
                </a:solidFill>
              </a:rPr>
              <a:t>AIMS of CHEWS</a:t>
            </a:r>
          </a:p>
        </p:txBody>
      </p:sp>
      <p:sp>
        <p:nvSpPr>
          <p:cNvPr id="3" name="Content Placeholder 2">
            <a:extLst>
              <a:ext uri="{FF2B5EF4-FFF2-40B4-BE49-F238E27FC236}">
                <a16:creationId xmlns:a16="http://schemas.microsoft.com/office/drawing/2014/main" id="{F018F675-3CC4-4364-9717-E426EC2E5B3E}"/>
              </a:ext>
            </a:extLst>
          </p:cNvPr>
          <p:cNvSpPr>
            <a:spLocks noGrp="1"/>
          </p:cNvSpPr>
          <p:nvPr>
            <p:ph idx="1"/>
          </p:nvPr>
        </p:nvSpPr>
        <p:spPr/>
        <p:txBody>
          <a:bodyPr>
            <a:normAutofit fontScale="92500" lnSpcReduction="10000"/>
          </a:bodyPr>
          <a:lstStyle/>
          <a:p>
            <a:pPr algn="just"/>
            <a:r>
              <a:rPr lang="en-GB" sz="1800" dirty="0">
                <a:solidFill>
                  <a:schemeClr val="tx2">
                    <a:lumMod val="75000"/>
                  </a:schemeClr>
                </a:solidFill>
                <a:effectLst/>
                <a:latin typeface="+mj-lt"/>
                <a:ea typeface="Times New Roman" panose="02020603050405020304" pitchFamily="18" charset="0"/>
                <a:cs typeface="Arial" panose="020B0604020202020204" pitchFamily="34" charset="0"/>
              </a:rPr>
              <a:t>Functions:</a:t>
            </a:r>
            <a:endParaRPr lang="en-GB" sz="18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342900" lvl="0" indent="-342900" algn="just">
              <a:buFont typeface="+mj-lt"/>
              <a:buAutoNum type="romanLcParenR"/>
            </a:pPr>
            <a:r>
              <a:rPr lang="en-GB" sz="1700" dirty="0">
                <a:solidFill>
                  <a:schemeClr val="tx2">
                    <a:lumMod val="75000"/>
                  </a:schemeClr>
                </a:solidFill>
                <a:effectLst/>
                <a:latin typeface="+mj-lt"/>
                <a:ea typeface="Times New Roman" panose="02020603050405020304" pitchFamily="18" charset="0"/>
                <a:cs typeface="Arial" panose="020B0604020202020204" pitchFamily="34" charset="0"/>
              </a:rPr>
              <a:t>To provide community outreach from CAMHS professionals, integrated with the children’s network</a:t>
            </a:r>
            <a:endParaRPr lang="en-GB" sz="17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342900" lvl="0" indent="-342900" algn="just">
              <a:buFont typeface="+mj-lt"/>
              <a:buAutoNum type="romanLcParenR"/>
            </a:pPr>
            <a:r>
              <a:rPr lang="en-GB" sz="1700" dirty="0">
                <a:solidFill>
                  <a:schemeClr val="tx2">
                    <a:lumMod val="75000"/>
                  </a:schemeClr>
                </a:solidFill>
                <a:effectLst/>
                <a:latin typeface="+mj-lt"/>
                <a:ea typeface="Times New Roman" panose="02020603050405020304" pitchFamily="18" charset="0"/>
                <a:cs typeface="Arial" panose="020B0604020202020204" pitchFamily="34" charset="0"/>
              </a:rPr>
              <a:t>To provide specialist mental health advice, consultation and training to the network of community children’s services, particularly schools and evidence-based, outcomes focussed interventions to children and young people with emerging mental health difficulties.</a:t>
            </a:r>
            <a:endParaRPr lang="en-GB" sz="17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342900" lvl="0" indent="-342900" algn="just">
              <a:buFont typeface="+mj-lt"/>
              <a:buAutoNum type="romanLcParenR"/>
            </a:pPr>
            <a:r>
              <a:rPr lang="en-GB" sz="1700" dirty="0">
                <a:solidFill>
                  <a:schemeClr val="tx2">
                    <a:lumMod val="75000"/>
                  </a:schemeClr>
                </a:solidFill>
                <a:effectLst/>
                <a:latin typeface="+mj-lt"/>
                <a:ea typeface="Times New Roman" panose="02020603050405020304" pitchFamily="18" charset="0"/>
                <a:cs typeface="Arial" panose="020B0604020202020204" pitchFamily="34" charset="0"/>
              </a:rPr>
              <a:t>To provide timely advice to facilitate early identification, support community resilience / offer self-help and management strategies, referral, joint assessments and co-working. </a:t>
            </a:r>
            <a:endParaRPr lang="en-GB" sz="17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342900" lvl="0" indent="-342900" algn="just">
              <a:buFont typeface="+mj-lt"/>
              <a:buAutoNum type="romanLcParenR"/>
            </a:pPr>
            <a:r>
              <a:rPr lang="en-GB" sz="1700" dirty="0">
                <a:solidFill>
                  <a:schemeClr val="tx2">
                    <a:lumMod val="75000"/>
                  </a:schemeClr>
                </a:solidFill>
                <a:effectLst/>
                <a:latin typeface="+mj-lt"/>
                <a:ea typeface="Times New Roman" panose="02020603050405020304" pitchFamily="18" charset="0"/>
                <a:cs typeface="Arial" panose="020B0604020202020204" pitchFamily="34" charset="0"/>
              </a:rPr>
              <a:t>In-reach to schools will create a system to support children and young people with psychological difficulties that impact on their learning, attainment and participation in school life. </a:t>
            </a:r>
            <a:endParaRPr lang="en-GB" sz="17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342900" lvl="0" indent="-342900" algn="just">
              <a:buFont typeface="+mj-lt"/>
              <a:buAutoNum type="romanLcParenR"/>
            </a:pPr>
            <a:r>
              <a:rPr lang="en-GB" sz="1700" dirty="0">
                <a:solidFill>
                  <a:schemeClr val="tx2">
                    <a:lumMod val="75000"/>
                  </a:schemeClr>
                </a:solidFill>
                <a:effectLst/>
                <a:latin typeface="+mj-lt"/>
                <a:ea typeface="Times New Roman" panose="02020603050405020304" pitchFamily="18" charset="0"/>
                <a:cs typeface="Arial" panose="020B0604020202020204" pitchFamily="34" charset="0"/>
              </a:rPr>
              <a:t>To triage (with the use of psycho-metric measures), advise, signpost, provide targeted consultation to parent and school and formulate plans for maintenance/ relapse prevention or step-up/ referral on; the precise nature of this help will be tailored to the needs of the children, young people and the school staff. </a:t>
            </a:r>
            <a:r>
              <a:rPr lang="en-GB" sz="1700" b="1" dirty="0">
                <a:solidFill>
                  <a:schemeClr val="tx2">
                    <a:lumMod val="75000"/>
                  </a:schemeClr>
                </a:solidFill>
                <a:effectLst/>
                <a:latin typeface="+mj-lt"/>
                <a:ea typeface="Times New Roman" panose="02020603050405020304" pitchFamily="18" charset="0"/>
                <a:cs typeface="Arial" panose="020B0604020202020204" pitchFamily="34" charset="0"/>
              </a:rPr>
              <a:t> </a:t>
            </a:r>
            <a:endParaRPr lang="en-GB" sz="17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r>
              <a:rPr lang="en-GB" sz="1700" dirty="0">
                <a:solidFill>
                  <a:schemeClr val="tx2">
                    <a:lumMod val="75000"/>
                  </a:schemeClr>
                </a:solidFill>
                <a:latin typeface="+mj-lt"/>
              </a:rPr>
              <a:t>This service works with young people experiencing mild-moderate low mood/depression and/or anxiety for 6-12 sessions of CBT.</a:t>
            </a:r>
          </a:p>
          <a:p>
            <a:endParaRPr lang="en-GB" dirty="0"/>
          </a:p>
          <a:p>
            <a:endParaRPr lang="en-GB" dirty="0"/>
          </a:p>
        </p:txBody>
      </p:sp>
    </p:spTree>
    <p:extLst>
      <p:ext uri="{BB962C8B-B14F-4D97-AF65-F5344CB8AC3E}">
        <p14:creationId xmlns:p14="http://schemas.microsoft.com/office/powerpoint/2010/main" val="211070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CC573-6D59-44D0-BD32-A0CBA1A02A1B}"/>
              </a:ext>
            </a:extLst>
          </p:cNvPr>
          <p:cNvSpPr>
            <a:spLocks noGrp="1"/>
          </p:cNvSpPr>
          <p:nvPr>
            <p:ph type="title"/>
          </p:nvPr>
        </p:nvSpPr>
        <p:spPr/>
        <p:txBody>
          <a:bodyPr/>
          <a:lstStyle/>
          <a:p>
            <a:r>
              <a:rPr lang="en-GB" b="1" i="1" dirty="0">
                <a:solidFill>
                  <a:schemeClr val="tx2">
                    <a:lumMod val="75000"/>
                  </a:schemeClr>
                </a:solidFill>
              </a:rPr>
              <a:t>GENERIC PATHWAY</a:t>
            </a:r>
          </a:p>
        </p:txBody>
      </p:sp>
      <p:sp>
        <p:nvSpPr>
          <p:cNvPr id="3" name="Content Placeholder 2">
            <a:extLst>
              <a:ext uri="{FF2B5EF4-FFF2-40B4-BE49-F238E27FC236}">
                <a16:creationId xmlns:a16="http://schemas.microsoft.com/office/drawing/2014/main" id="{EF529057-FF53-442E-915E-FAD3730BC894}"/>
              </a:ext>
            </a:extLst>
          </p:cNvPr>
          <p:cNvSpPr>
            <a:spLocks noGrp="1"/>
          </p:cNvSpPr>
          <p:nvPr>
            <p:ph idx="1"/>
          </p:nvPr>
        </p:nvSpPr>
        <p:spPr>
          <a:xfrm>
            <a:off x="457200" y="1600200"/>
            <a:ext cx="8229600" cy="4983162"/>
          </a:xfrm>
        </p:spPr>
        <p:txBody>
          <a:bodyPr>
            <a:normAutofit fontScale="70000" lnSpcReduction="20000"/>
          </a:bodyPr>
          <a:lstStyle/>
          <a:p>
            <a:pPr algn="just">
              <a:lnSpc>
                <a:spcPct val="107000"/>
              </a:lnSpc>
              <a:spcAft>
                <a:spcPts val="800"/>
              </a:spcAft>
              <a:tabLst>
                <a:tab pos="90170" algn="l"/>
                <a:tab pos="180340" algn="l"/>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Lst>
            </a:pPr>
            <a:r>
              <a:rPr lang="en-US" sz="2100" dirty="0">
                <a:solidFill>
                  <a:schemeClr val="tx2">
                    <a:lumMod val="75000"/>
                  </a:schemeClr>
                </a:solidFill>
                <a:effectLst/>
                <a:latin typeface="+mj-lt"/>
                <a:ea typeface="Arial Unicode MS" panose="020B0604020202020204" pitchFamily="34" charset="-128"/>
                <a:cs typeface="Times New Roman" panose="02020603050405020304" pitchFamily="18" charset="0"/>
              </a:rPr>
              <a:t>The function of the team is as follows: Assessment and Treatment Pathway</a:t>
            </a:r>
            <a:endParaRPr lang="en-GB" sz="2100" dirty="0">
              <a:solidFill>
                <a:schemeClr val="tx2">
                  <a:lumMod val="75000"/>
                </a:schemeClr>
              </a:solidFill>
              <a:effectLst/>
              <a:latin typeface="+mj-lt"/>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Clr>
                <a:srgbClr val="000000"/>
              </a:buClr>
              <a:buFont typeface="+mj-lt"/>
              <a:buAutoNum type="romanLcParenR"/>
              <a:tabLst>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 pos="2975610" algn="l"/>
                <a:tab pos="3065780" algn="l"/>
              </a:tabLst>
            </a:pPr>
            <a:r>
              <a:rPr lang="en-US" sz="2100" u="none" strike="noStrike" kern="0" spc="0" dirty="0">
                <a:ln>
                  <a:noFill/>
                </a:ln>
                <a:solidFill>
                  <a:schemeClr val="tx2">
                    <a:lumMod val="75000"/>
                  </a:schemeClr>
                </a:solidFill>
                <a:effectLst>
                  <a:outerShdw sx="0" sy="0">
                    <a:srgbClr val="000000"/>
                  </a:outerShdw>
                </a:effectLst>
                <a:latin typeface="+mj-lt"/>
                <a:ea typeface="Arial Unicode MS" panose="020B0604020202020204" pitchFamily="34" charset="-128"/>
                <a:cs typeface="Times New Roman" panose="02020603050405020304" pitchFamily="18" charset="0"/>
              </a:rPr>
              <a:t>To provide assessment and </a:t>
            </a:r>
            <a:r>
              <a:rPr lang="en-US" sz="2100" u="none" strike="noStrike" kern="0" spc="0" dirty="0" err="1">
                <a:ln>
                  <a:noFill/>
                </a:ln>
                <a:solidFill>
                  <a:schemeClr val="tx2">
                    <a:lumMod val="75000"/>
                  </a:schemeClr>
                </a:solidFill>
                <a:effectLst>
                  <a:outerShdw sx="0" sy="0">
                    <a:srgbClr val="000000"/>
                  </a:outerShdw>
                </a:effectLst>
                <a:latin typeface="+mj-lt"/>
                <a:ea typeface="Arial Unicode MS" panose="020B0604020202020204" pitchFamily="34" charset="-128"/>
                <a:cs typeface="Times New Roman" panose="02020603050405020304" pitchFamily="18" charset="0"/>
              </a:rPr>
              <a:t>uni</a:t>
            </a:r>
            <a:r>
              <a:rPr lang="en-US" sz="2100" u="none" strike="noStrike" kern="0" spc="0" dirty="0">
                <a:ln>
                  <a:noFill/>
                </a:ln>
                <a:solidFill>
                  <a:schemeClr val="tx2">
                    <a:lumMod val="75000"/>
                  </a:schemeClr>
                </a:solidFill>
                <a:effectLst>
                  <a:outerShdw sx="0" sy="0">
                    <a:srgbClr val="000000"/>
                  </a:outerShdw>
                </a:effectLst>
                <a:latin typeface="+mj-lt"/>
                <a:ea typeface="Arial Unicode MS" panose="020B0604020202020204" pitchFamily="34" charset="-128"/>
                <a:cs typeface="Times New Roman" panose="02020603050405020304" pitchFamily="18" charset="0"/>
              </a:rPr>
              <a:t>-disciplinary and multi-disciplinary clinical interventions for children, young people, their families and </a:t>
            </a:r>
            <a:r>
              <a:rPr lang="en-US" sz="2100" u="none" strike="noStrike" kern="0" spc="0" dirty="0" err="1">
                <a:ln>
                  <a:noFill/>
                </a:ln>
                <a:solidFill>
                  <a:schemeClr val="tx2">
                    <a:lumMod val="75000"/>
                  </a:schemeClr>
                </a:solidFill>
                <a:effectLst>
                  <a:outerShdw sx="0" sy="0">
                    <a:srgbClr val="000000"/>
                  </a:outerShdw>
                </a:effectLst>
                <a:latin typeface="+mj-lt"/>
                <a:ea typeface="Arial Unicode MS" panose="020B0604020202020204" pitchFamily="34" charset="-128"/>
                <a:cs typeface="Times New Roman" panose="02020603050405020304" pitchFamily="18" charset="0"/>
              </a:rPr>
              <a:t>carers</a:t>
            </a:r>
            <a:r>
              <a:rPr lang="en-US" sz="2100" u="none" strike="noStrike" kern="0" spc="0" dirty="0">
                <a:ln>
                  <a:noFill/>
                </a:ln>
                <a:solidFill>
                  <a:schemeClr val="tx2">
                    <a:lumMod val="75000"/>
                  </a:schemeClr>
                </a:solidFill>
                <a:effectLst>
                  <a:outerShdw sx="0" sy="0">
                    <a:srgbClr val="000000"/>
                  </a:outerShdw>
                </a:effectLst>
                <a:latin typeface="+mj-lt"/>
                <a:ea typeface="Arial Unicode MS" panose="020B0604020202020204" pitchFamily="34" charset="-128"/>
                <a:cs typeface="Times New Roman" panose="02020603050405020304" pitchFamily="18" charset="0"/>
              </a:rPr>
              <a:t> with moderate, significant and enduring mental health difficulties. The clinical work is short and longer term provided on an outreach basis, close to home in non-</a:t>
            </a:r>
            <a:r>
              <a:rPr lang="en-US" sz="2100" u="none" strike="noStrike" kern="0" spc="0" dirty="0" err="1">
                <a:ln>
                  <a:noFill/>
                </a:ln>
                <a:solidFill>
                  <a:schemeClr val="tx2">
                    <a:lumMod val="75000"/>
                  </a:schemeClr>
                </a:solidFill>
                <a:effectLst>
                  <a:outerShdw sx="0" sy="0">
                    <a:srgbClr val="000000"/>
                  </a:outerShdw>
                </a:effectLst>
                <a:latin typeface="+mj-lt"/>
                <a:ea typeface="Arial Unicode MS" panose="020B0604020202020204" pitchFamily="34" charset="-128"/>
                <a:cs typeface="Times New Roman" panose="02020603050405020304" pitchFamily="18" charset="0"/>
              </a:rPr>
              <a:t>stigmatising</a:t>
            </a:r>
            <a:r>
              <a:rPr lang="en-US" sz="2100" u="none" strike="noStrike" kern="0" spc="0" dirty="0">
                <a:ln>
                  <a:noFill/>
                </a:ln>
                <a:solidFill>
                  <a:schemeClr val="tx2">
                    <a:lumMod val="75000"/>
                  </a:schemeClr>
                </a:solidFill>
                <a:effectLst>
                  <a:outerShdw sx="0" sy="0">
                    <a:srgbClr val="000000"/>
                  </a:outerShdw>
                </a:effectLst>
                <a:latin typeface="+mj-lt"/>
                <a:ea typeface="Arial Unicode MS" panose="020B0604020202020204" pitchFamily="34" charset="-128"/>
                <a:cs typeface="Times New Roman" panose="02020603050405020304" pitchFamily="18" charset="0"/>
              </a:rPr>
              <a:t> settings where appropriate.</a:t>
            </a:r>
            <a:endParaRPr lang="en-GB" sz="2100" u="none" strike="noStrike" kern="0" spc="0" dirty="0">
              <a:ln>
                <a:noFill/>
              </a:ln>
              <a:solidFill>
                <a:schemeClr val="tx2">
                  <a:lumMod val="75000"/>
                </a:schemeClr>
              </a:solidFill>
              <a:effectLst>
                <a:outerShdw sx="0" sy="0">
                  <a:srgbClr val="000000"/>
                </a:outerShdw>
              </a:effectLst>
              <a:latin typeface="+mj-lt"/>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Clr>
                <a:srgbClr val="000000"/>
              </a:buClr>
              <a:buFont typeface="+mj-lt"/>
              <a:buAutoNum type="romanLcParenR"/>
              <a:tabLst>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 pos="2975610" algn="l"/>
                <a:tab pos="3065780" algn="l"/>
              </a:tabLst>
            </a:pPr>
            <a:r>
              <a:rPr lang="en-US" sz="2100" u="none" strike="noStrike" kern="0" spc="0" dirty="0">
                <a:ln>
                  <a:noFill/>
                </a:ln>
                <a:solidFill>
                  <a:schemeClr val="tx2">
                    <a:lumMod val="75000"/>
                  </a:schemeClr>
                </a:solidFill>
                <a:effectLst>
                  <a:outerShdw sx="0" sy="0">
                    <a:srgbClr val="000000"/>
                  </a:outerShdw>
                </a:effectLst>
                <a:latin typeface="+mj-lt"/>
                <a:ea typeface="Arial Unicode MS" panose="020B0604020202020204" pitchFamily="34" charset="-128"/>
                <a:cs typeface="Times New Roman" panose="02020603050405020304" pitchFamily="18" charset="0"/>
              </a:rPr>
              <a:t>To provide care in partnership with the child’s caring network – to advise and support where necessary.</a:t>
            </a:r>
            <a:endParaRPr lang="en-GB" sz="2100" u="none" strike="noStrike" kern="0" spc="0" dirty="0">
              <a:ln>
                <a:noFill/>
              </a:ln>
              <a:solidFill>
                <a:schemeClr val="tx2">
                  <a:lumMod val="75000"/>
                </a:schemeClr>
              </a:solidFill>
              <a:effectLst>
                <a:outerShdw sx="0" sy="0">
                  <a:srgbClr val="000000"/>
                </a:outerShdw>
              </a:effectLst>
              <a:latin typeface="+mj-lt"/>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Clr>
                <a:srgbClr val="000000"/>
              </a:buClr>
              <a:buFont typeface="+mj-lt"/>
              <a:buAutoNum type="romanLcParenR"/>
              <a:tabLst>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 pos="2975610" algn="l"/>
                <a:tab pos="3065780" algn="l"/>
              </a:tabLst>
            </a:pPr>
            <a:r>
              <a:rPr lang="en-US" sz="2100" u="none" strike="noStrike" kern="0" spc="0" dirty="0">
                <a:ln>
                  <a:noFill/>
                </a:ln>
                <a:solidFill>
                  <a:schemeClr val="tx2">
                    <a:lumMod val="75000"/>
                  </a:schemeClr>
                </a:solidFill>
                <a:effectLst>
                  <a:outerShdw sx="0" sy="0">
                    <a:srgbClr val="000000"/>
                  </a:outerShdw>
                </a:effectLst>
                <a:latin typeface="+mj-lt"/>
                <a:ea typeface="Arial Unicode MS" panose="020B0604020202020204" pitchFamily="34" charset="-128"/>
                <a:cs typeface="Times New Roman" panose="02020603050405020304" pitchFamily="18" charset="0"/>
              </a:rPr>
              <a:t>To provide mental health advice, consultation, training and support to professionals working with children in order to enhance the capacity and capability of those professionals / services to identify mental health problems and provide early intervention of mild to moderate mental health difficulties.</a:t>
            </a:r>
            <a:r>
              <a:rPr lang="en-US" sz="2100" dirty="0">
                <a:solidFill>
                  <a:schemeClr val="tx2">
                    <a:lumMod val="75000"/>
                  </a:schemeClr>
                </a:solidFill>
                <a:effectLst/>
                <a:latin typeface="+mj-lt"/>
                <a:ea typeface="Arial" panose="020B0604020202020204" pitchFamily="34" charset="0"/>
                <a:cs typeface="Times New Roman" panose="02020603050405020304" pitchFamily="18" charset="0"/>
              </a:rPr>
              <a:t> </a:t>
            </a:r>
            <a:endParaRPr lang="en-GB" sz="2100" dirty="0">
              <a:solidFill>
                <a:schemeClr val="tx2">
                  <a:lumMod val="75000"/>
                </a:schemeClr>
              </a:solidFill>
              <a:effectLst/>
              <a:latin typeface="+mj-lt"/>
              <a:ea typeface="Calibri" panose="020F0502020204030204" pitchFamily="34" charset="0"/>
              <a:cs typeface="Times New Roman" panose="02020603050405020304" pitchFamily="18" charset="0"/>
            </a:endParaRPr>
          </a:p>
          <a:p>
            <a:pPr algn="just">
              <a:tabLst>
                <a:tab pos="90170" algn="l"/>
                <a:tab pos="180340" algn="l"/>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Lst>
            </a:pPr>
            <a:r>
              <a:rPr lang="en-US" sz="2100" dirty="0">
                <a:solidFill>
                  <a:schemeClr val="tx2">
                    <a:lumMod val="75000"/>
                  </a:schemeClr>
                </a:solidFill>
                <a:effectLst/>
                <a:latin typeface="+mj-lt"/>
                <a:ea typeface="Arial Unicode MS" panose="020B0604020202020204" pitchFamily="34" charset="-128"/>
                <a:cs typeface="Arial Unicode MS" panose="020B0604020202020204" pitchFamily="34" charset="-128"/>
              </a:rPr>
              <a:t>This team provides for children and young people across the age range of birth to 18 who present with moderate significant and enduring mental health difficulties; signs and symptoms of a major psychiatric disorder; active suicidal or self-harming ideas, attempted or actual self-harm under the age of 13, somatic disorders or psychosomatic difficulties and extreme trauma. A service for under 5’s is also provided in accordance with the eligibility criteria.  </a:t>
            </a:r>
            <a:endParaRPr lang="en-GB" sz="2100" dirty="0">
              <a:solidFill>
                <a:schemeClr val="tx2">
                  <a:lumMod val="75000"/>
                </a:schemeClr>
              </a:solidFill>
              <a:effectLst/>
              <a:latin typeface="+mj-lt"/>
              <a:ea typeface="Arial Unicode MS" panose="020B0604020202020204" pitchFamily="34" charset="-128"/>
              <a:cs typeface="Arial Unicode MS" panose="020B0604020202020204" pitchFamily="34" charset="-128"/>
            </a:endParaRPr>
          </a:p>
          <a:p>
            <a:pPr algn="just">
              <a:tabLst>
                <a:tab pos="90170" algn="l"/>
                <a:tab pos="180340" algn="l"/>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Lst>
            </a:pPr>
            <a:r>
              <a:rPr lang="en-US" sz="2100" dirty="0">
                <a:solidFill>
                  <a:schemeClr val="tx2">
                    <a:lumMod val="75000"/>
                  </a:schemeClr>
                </a:solidFill>
                <a:effectLst/>
                <a:latin typeface="+mj-lt"/>
                <a:ea typeface="Arial Unicode MS" panose="020B0604020202020204" pitchFamily="34" charset="-128"/>
                <a:cs typeface="Arial Unicode MS" panose="020B0604020202020204" pitchFamily="34" charset="-128"/>
              </a:rPr>
              <a:t>The team is responsible for a high throughput of cases. </a:t>
            </a:r>
          </a:p>
          <a:p>
            <a:pPr algn="just">
              <a:tabLst>
                <a:tab pos="90170" algn="l"/>
                <a:tab pos="180340" algn="l"/>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Lst>
            </a:pPr>
            <a:r>
              <a:rPr lang="en-US" sz="2100" dirty="0">
                <a:solidFill>
                  <a:schemeClr val="tx2">
                    <a:lumMod val="75000"/>
                  </a:schemeClr>
                </a:solidFill>
                <a:effectLst/>
                <a:latin typeface="+mj-lt"/>
                <a:ea typeface="Arial Unicode MS" panose="020B0604020202020204" pitchFamily="34" charset="-128"/>
                <a:cs typeface="Arial Unicode MS" panose="020B0604020202020204" pitchFamily="34" charset="-128"/>
              </a:rPr>
              <a:t> Any young person identified with a neurodevelopmental difficulty is transferred to the LDND team.  Similarly, young people with escalating needs around self-harm or other significant mental health difficulties, are transferred to the Adolescent Team for more intensive care.  There are clear protocols for transition between the teams, and for transition to adult mental health services. </a:t>
            </a:r>
            <a:endParaRPr lang="en-GB" sz="2100" dirty="0">
              <a:solidFill>
                <a:schemeClr val="tx2">
                  <a:lumMod val="75000"/>
                </a:schemeClr>
              </a:solidFill>
              <a:effectLst/>
              <a:latin typeface="+mj-lt"/>
              <a:ea typeface="Arial Unicode MS" panose="020B0604020202020204" pitchFamily="34" charset="-128"/>
              <a:cs typeface="Arial Unicode MS" panose="020B0604020202020204" pitchFamily="34" charset="-128"/>
            </a:endParaRPr>
          </a:p>
          <a:p>
            <a:endParaRPr lang="en-GB" dirty="0"/>
          </a:p>
        </p:txBody>
      </p:sp>
    </p:spTree>
    <p:extLst>
      <p:ext uri="{BB962C8B-B14F-4D97-AF65-F5344CB8AC3E}">
        <p14:creationId xmlns:p14="http://schemas.microsoft.com/office/powerpoint/2010/main" val="3772219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68E5C-BE95-4F55-A870-DD5A683494D9}"/>
              </a:ext>
            </a:extLst>
          </p:cNvPr>
          <p:cNvSpPr>
            <a:spLocks noGrp="1"/>
          </p:cNvSpPr>
          <p:nvPr>
            <p:ph type="title"/>
          </p:nvPr>
        </p:nvSpPr>
        <p:spPr/>
        <p:txBody>
          <a:bodyPr>
            <a:normAutofit/>
          </a:bodyPr>
          <a:lstStyle/>
          <a:p>
            <a:r>
              <a:rPr lang="en-US" sz="2800" b="1" dirty="0">
                <a:solidFill>
                  <a:schemeClr val="tx2">
                    <a:lumMod val="75000"/>
                  </a:schemeClr>
                </a:solidFill>
                <a:effectLst/>
                <a:ea typeface="Arial Unicode MS" panose="020B0604020202020204" pitchFamily="34" charset="-128"/>
                <a:cs typeface="Times New Roman" panose="02020603050405020304" pitchFamily="18" charset="0"/>
              </a:rPr>
              <a:t>LD / Neuro-developmental Team</a:t>
            </a:r>
            <a:br>
              <a:rPr lang="en-GB" sz="2800" dirty="0">
                <a:effectLst/>
                <a:ea typeface="Calibri" panose="020F0502020204030204" pitchFamily="34" charset="0"/>
                <a:cs typeface="Times New Roman" panose="02020603050405020304" pitchFamily="18" charset="0"/>
              </a:rPr>
            </a:br>
            <a:endParaRPr lang="en-GB" sz="2800" dirty="0"/>
          </a:p>
        </p:txBody>
      </p:sp>
      <p:sp>
        <p:nvSpPr>
          <p:cNvPr id="3" name="Content Placeholder 2">
            <a:extLst>
              <a:ext uri="{FF2B5EF4-FFF2-40B4-BE49-F238E27FC236}">
                <a16:creationId xmlns:a16="http://schemas.microsoft.com/office/drawing/2014/main" id="{E2A41916-074F-4F7E-99CC-0DB76DBA9666}"/>
              </a:ext>
            </a:extLst>
          </p:cNvPr>
          <p:cNvSpPr>
            <a:spLocks noGrp="1"/>
          </p:cNvSpPr>
          <p:nvPr>
            <p:ph idx="1"/>
          </p:nvPr>
        </p:nvSpPr>
        <p:spPr/>
        <p:txBody>
          <a:bodyPr>
            <a:normAutofit fontScale="85000" lnSpcReduction="20000"/>
          </a:bodyPr>
          <a:lstStyle/>
          <a:p>
            <a:pPr algn="just">
              <a:lnSpc>
                <a:spcPct val="107000"/>
              </a:lnSpc>
              <a:spcAft>
                <a:spcPts val="800"/>
              </a:spcAft>
              <a:tabLst>
                <a:tab pos="90170" algn="l"/>
                <a:tab pos="180340" algn="l"/>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Lst>
            </a:pPr>
            <a:r>
              <a:rPr lang="en-US" sz="1900" dirty="0">
                <a:solidFill>
                  <a:schemeClr val="tx2">
                    <a:lumMod val="75000"/>
                  </a:schemeClr>
                </a:solidFill>
                <a:effectLst/>
                <a:latin typeface="+mj-lt"/>
                <a:ea typeface="Arial Unicode MS" panose="020B0604020202020204" pitchFamily="34" charset="-128"/>
                <a:cs typeface="Times New Roman" panose="02020603050405020304" pitchFamily="18" charset="0"/>
              </a:rPr>
              <a:t>The function of the team is as follows:</a:t>
            </a:r>
          </a:p>
          <a:p>
            <a:pPr algn="just">
              <a:lnSpc>
                <a:spcPct val="107000"/>
              </a:lnSpc>
              <a:spcAft>
                <a:spcPts val="800"/>
              </a:spcAft>
              <a:tabLst>
                <a:tab pos="90170" algn="l"/>
                <a:tab pos="180340" algn="l"/>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Lst>
            </a:pPr>
            <a:r>
              <a:rPr lang="en-GB" sz="1900" dirty="0">
                <a:solidFill>
                  <a:schemeClr val="tx2">
                    <a:lumMod val="75000"/>
                  </a:schemeClr>
                </a:solidFill>
                <a:uFill>
                  <a:solidFill>
                    <a:srgbClr val="000000"/>
                  </a:solidFill>
                </a:uFill>
                <a:latin typeface="+mj-lt"/>
                <a:ea typeface="Arial" panose="020B0604020202020204" pitchFamily="34" charset="0"/>
                <a:cs typeface="Arial Unicode MS" panose="020B0604020202020204" pitchFamily="34" charset="-128"/>
              </a:rPr>
              <a:t>T</a:t>
            </a:r>
            <a:r>
              <a:rPr lang="en-GB" sz="1900" dirty="0">
                <a:solidFill>
                  <a:schemeClr val="tx2">
                    <a:lumMod val="75000"/>
                  </a:schemeClr>
                </a:solidFill>
                <a:effectLst/>
                <a:uFill>
                  <a:solidFill>
                    <a:srgbClr val="000000"/>
                  </a:solidFill>
                </a:uFill>
                <a:latin typeface="+mj-lt"/>
                <a:ea typeface="Arial" panose="020B0604020202020204" pitchFamily="34" charset="0"/>
                <a:cs typeface="Arial Unicode MS" panose="020B0604020202020204" pitchFamily="34" charset="-128"/>
              </a:rPr>
              <a:t>he LDND multi-disciplinary team in Specialist CAMHS based at Acorns purpose built child development centre at Queen Mary’s Hospital in Sidcup alongside teams providing Paediatrics, Speech and Language Therapy, Occupational Therapy, Audiology, Physiotherapy, Dietetics,</a:t>
            </a:r>
          </a:p>
          <a:p>
            <a:pPr algn="just">
              <a:lnSpc>
                <a:spcPct val="107000"/>
              </a:lnSpc>
              <a:spcAft>
                <a:spcPts val="800"/>
              </a:spcAft>
              <a:tabLst>
                <a:tab pos="90170" algn="l"/>
                <a:tab pos="180340" algn="l"/>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Lst>
            </a:pPr>
            <a:r>
              <a:rPr lang="en-US" sz="1900" dirty="0">
                <a:solidFill>
                  <a:schemeClr val="tx2">
                    <a:lumMod val="75000"/>
                  </a:schemeClr>
                </a:solidFill>
                <a:effectLst/>
                <a:latin typeface="+mj-lt"/>
                <a:ea typeface="Arial Unicode MS" panose="020B0604020202020204" pitchFamily="34" charset="-128"/>
                <a:cs typeface="Times New Roman" panose="02020603050405020304" pitchFamily="18" charset="0"/>
              </a:rPr>
              <a:t>To provide clinical assessment and treatment for children or young people whose primary presentation relates to a learning disability or neuro-developmental disorder including ADHD, ASD or Tourette’s, or organic brain injuries.</a:t>
            </a:r>
            <a:endParaRPr lang="en-GB" sz="1900" dirty="0">
              <a:solidFill>
                <a:schemeClr val="tx2">
                  <a:lumMod val="75000"/>
                </a:schemeClr>
              </a:solidFill>
              <a:effectLst/>
              <a:uFill>
                <a:solidFill>
                  <a:srgbClr val="000000"/>
                </a:solidFill>
              </a:uFill>
              <a:latin typeface="+mj-lt"/>
              <a:ea typeface="Arial" panose="020B0604020202020204" pitchFamily="34" charset="0"/>
              <a:cs typeface="Arial Unicode MS" panose="020B0604020202020204" pitchFamily="34" charset="-128"/>
            </a:endParaRPr>
          </a:p>
          <a:p>
            <a:pPr algn="just">
              <a:lnSpc>
                <a:spcPct val="107000"/>
              </a:lnSpc>
              <a:spcAft>
                <a:spcPts val="800"/>
              </a:spcAft>
              <a:tabLst>
                <a:tab pos="90170" algn="l"/>
                <a:tab pos="180340" algn="l"/>
                <a:tab pos="270510" algn="l"/>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Lst>
            </a:pPr>
            <a:r>
              <a:rPr lang="en-GB" sz="1900" dirty="0">
                <a:solidFill>
                  <a:schemeClr val="tx2">
                    <a:lumMod val="75000"/>
                  </a:schemeClr>
                </a:solidFill>
                <a:effectLst/>
                <a:uFill>
                  <a:solidFill>
                    <a:srgbClr val="000000"/>
                  </a:solidFill>
                </a:uFill>
                <a:latin typeface="+mj-lt"/>
                <a:ea typeface="Arial" panose="020B0604020202020204" pitchFamily="34" charset="0"/>
                <a:cs typeface="Arial Unicode MS" panose="020B0604020202020204" pitchFamily="34" charset="-128"/>
              </a:rPr>
              <a:t>  They will provide triage, assessments and time-limited evidence based interventions, including CBT. Innovative service developments are encouraged and there is opportunity for facilitating groups for young people and for parents, and for offering consultation and training to professional colleagues working with the client group in partner agencies, in particular schools, </a:t>
            </a:r>
            <a:r>
              <a:rPr lang="en-US" sz="1900" dirty="0">
                <a:solidFill>
                  <a:schemeClr val="tx2">
                    <a:lumMod val="75000"/>
                  </a:schemeClr>
                </a:solidFill>
                <a:effectLst/>
                <a:latin typeface="+mj-lt"/>
                <a:ea typeface="Arial Unicode MS" panose="020B0604020202020204" pitchFamily="34" charset="-128"/>
                <a:cs typeface="Times New Roman" panose="02020603050405020304" pitchFamily="18" charset="0"/>
              </a:rPr>
              <a:t>	in order to enhance the capacity and capability of those professionals / services to identify </a:t>
            </a:r>
            <a:r>
              <a:rPr lang="en-US" sz="1900" dirty="0" err="1">
                <a:solidFill>
                  <a:schemeClr val="tx2">
                    <a:lumMod val="75000"/>
                  </a:schemeClr>
                </a:solidFill>
                <a:effectLst/>
                <a:latin typeface="+mj-lt"/>
                <a:ea typeface="Arial Unicode MS" panose="020B0604020202020204" pitchFamily="34" charset="-128"/>
                <a:cs typeface="Times New Roman" panose="02020603050405020304" pitchFamily="18" charset="0"/>
              </a:rPr>
              <a:t>behaviour</a:t>
            </a:r>
            <a:r>
              <a:rPr lang="en-US" sz="1900" dirty="0">
                <a:solidFill>
                  <a:schemeClr val="tx2">
                    <a:lumMod val="75000"/>
                  </a:schemeClr>
                </a:solidFill>
                <a:effectLst/>
                <a:latin typeface="+mj-lt"/>
                <a:ea typeface="Arial Unicode MS" panose="020B0604020202020204" pitchFamily="34" charset="-128"/>
                <a:cs typeface="Times New Roman" panose="02020603050405020304" pitchFamily="18" charset="0"/>
              </a:rPr>
              <a:t>/mental health problems and provide early intervention of mild to moderate difficulties.</a:t>
            </a:r>
          </a:p>
          <a:p>
            <a:pPr marL="270510" indent="-270510" algn="just">
              <a:lnSpc>
                <a:spcPct val="107000"/>
              </a:lnSpc>
              <a:spcAft>
                <a:spcPts val="800"/>
              </a:spcAft>
              <a:tabLst>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 pos="2975610" algn="l"/>
                <a:tab pos="3065780" algn="l"/>
                <a:tab pos="3155950" algn="l"/>
              </a:tabLst>
            </a:pPr>
            <a:r>
              <a:rPr lang="en-US" sz="1900" dirty="0">
                <a:solidFill>
                  <a:schemeClr val="tx2">
                    <a:lumMod val="75000"/>
                  </a:schemeClr>
                </a:solidFill>
                <a:effectLst/>
                <a:latin typeface="+mj-lt"/>
                <a:ea typeface="Arial Unicode MS" panose="020B0604020202020204" pitchFamily="34" charset="-128"/>
                <a:cs typeface="Times New Roman" panose="02020603050405020304" pitchFamily="18" charset="0"/>
              </a:rPr>
              <a:t> </a:t>
            </a:r>
            <a:r>
              <a:rPr lang="en-US" sz="1900" dirty="0">
                <a:solidFill>
                  <a:schemeClr val="tx2">
                    <a:lumMod val="75000"/>
                  </a:schemeClr>
                </a:solidFill>
                <a:latin typeface="+mj-lt"/>
                <a:ea typeface="Arial Unicode MS" panose="020B0604020202020204" pitchFamily="34" charset="-128"/>
                <a:cs typeface="Times New Roman" panose="02020603050405020304" pitchFamily="18" charset="0"/>
              </a:rPr>
              <a:t>C</a:t>
            </a:r>
            <a:r>
              <a:rPr lang="en-US" sz="1900" dirty="0">
                <a:solidFill>
                  <a:schemeClr val="tx2">
                    <a:lumMod val="75000"/>
                  </a:schemeClr>
                </a:solidFill>
                <a:effectLst/>
                <a:latin typeface="+mj-lt"/>
                <a:ea typeface="Arial Unicode MS" panose="020B0604020202020204" pitchFamily="34" charset="-128"/>
                <a:cs typeface="Times New Roman" panose="02020603050405020304" pitchFamily="18" charset="0"/>
              </a:rPr>
              <a:t>hildren &amp; Yong people with co-morbidity, there may be the need for joint working across teams.</a:t>
            </a:r>
            <a:endParaRPr lang="en-GB" sz="1900" dirty="0">
              <a:solidFill>
                <a:schemeClr val="tx2">
                  <a:lumMod val="75000"/>
                </a:schemeClr>
              </a:solidFill>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360680" algn="l"/>
                <a:tab pos="450850" algn="l"/>
                <a:tab pos="541020" algn="l"/>
                <a:tab pos="631190" algn="l"/>
                <a:tab pos="721360" algn="l"/>
                <a:tab pos="811530" algn="l"/>
                <a:tab pos="901700" algn="l"/>
                <a:tab pos="991870" algn="l"/>
                <a:tab pos="1082040" algn="l"/>
                <a:tab pos="1172210" algn="l"/>
                <a:tab pos="1262380" algn="l"/>
                <a:tab pos="1352550" algn="l"/>
                <a:tab pos="1442720" algn="l"/>
                <a:tab pos="1532890" algn="l"/>
                <a:tab pos="1623060" algn="l"/>
                <a:tab pos="1713230" algn="l"/>
                <a:tab pos="1803400" algn="l"/>
                <a:tab pos="1893570" algn="l"/>
                <a:tab pos="1983740" algn="l"/>
                <a:tab pos="2073910" algn="l"/>
                <a:tab pos="2164080" algn="l"/>
                <a:tab pos="2254250" algn="l"/>
                <a:tab pos="2344420" algn="l"/>
                <a:tab pos="2434590" algn="l"/>
                <a:tab pos="2524760" algn="l"/>
                <a:tab pos="2614930" algn="l"/>
                <a:tab pos="2705100" algn="l"/>
                <a:tab pos="2795270" algn="l"/>
                <a:tab pos="2885440" algn="l"/>
                <a:tab pos="2975610" algn="l"/>
                <a:tab pos="3065780" algn="l"/>
                <a:tab pos="3155950" algn="l"/>
              </a:tabLst>
            </a:pPr>
            <a:endParaRPr lang="en-GB" dirty="0"/>
          </a:p>
        </p:txBody>
      </p:sp>
    </p:spTree>
    <p:extLst>
      <p:ext uri="{BB962C8B-B14F-4D97-AF65-F5344CB8AC3E}">
        <p14:creationId xmlns:p14="http://schemas.microsoft.com/office/powerpoint/2010/main" val="2290291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F7A9B-43CB-4D10-8EC6-A61BA8941B76}"/>
              </a:ext>
            </a:extLst>
          </p:cNvPr>
          <p:cNvSpPr>
            <a:spLocks noGrp="1"/>
          </p:cNvSpPr>
          <p:nvPr>
            <p:ph type="title"/>
          </p:nvPr>
        </p:nvSpPr>
        <p:spPr/>
        <p:txBody>
          <a:bodyPr/>
          <a:lstStyle/>
          <a:p>
            <a:r>
              <a:rPr lang="en-GB" b="1" i="1" dirty="0">
                <a:solidFill>
                  <a:schemeClr val="tx2">
                    <a:lumMod val="75000"/>
                  </a:schemeClr>
                </a:solidFill>
              </a:rPr>
              <a:t>Look After Children (LAC)</a:t>
            </a:r>
          </a:p>
        </p:txBody>
      </p:sp>
      <p:sp>
        <p:nvSpPr>
          <p:cNvPr id="3" name="Content Placeholder 2">
            <a:extLst>
              <a:ext uri="{FF2B5EF4-FFF2-40B4-BE49-F238E27FC236}">
                <a16:creationId xmlns:a16="http://schemas.microsoft.com/office/drawing/2014/main" id="{A58F66CF-176B-47A3-8A05-D537511D8CA8}"/>
              </a:ext>
            </a:extLst>
          </p:cNvPr>
          <p:cNvSpPr>
            <a:spLocks noGrp="1"/>
          </p:cNvSpPr>
          <p:nvPr>
            <p:ph idx="1"/>
          </p:nvPr>
        </p:nvSpPr>
        <p:spPr/>
        <p:txBody>
          <a:bodyPr/>
          <a:lstStyle/>
          <a:p>
            <a:pPr marL="0" indent="0" algn="just">
              <a:buNone/>
            </a:pPr>
            <a:r>
              <a:rPr lang="en-GB" sz="1800" dirty="0">
                <a:solidFill>
                  <a:schemeClr val="tx2">
                    <a:lumMod val="75000"/>
                  </a:schemeClr>
                </a:solidFill>
                <a:effectLst/>
                <a:latin typeface="Calibri" panose="020F0502020204030204" pitchFamily="34" charset="0"/>
                <a:ea typeface="Times New Roman" panose="02020603050405020304" pitchFamily="18" charset="0"/>
                <a:cs typeface="Arial" panose="020B0604020202020204" pitchFamily="34" charset="0"/>
              </a:rPr>
              <a:t>Functions:</a:t>
            </a:r>
            <a:endParaRPr lang="en-GB" sz="1800" dirty="0">
              <a:solidFill>
                <a:schemeClr val="tx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en-GB" sz="1800" dirty="0">
                <a:solidFill>
                  <a:schemeClr val="tx2">
                    <a:lumMod val="75000"/>
                  </a:schemeClr>
                </a:solidFill>
                <a:effectLst/>
                <a:latin typeface="Calibri" panose="020F0502020204030204" pitchFamily="34" charset="0"/>
                <a:ea typeface="Times New Roman" panose="02020603050405020304" pitchFamily="18" charset="0"/>
                <a:cs typeface="Arial" panose="020B0604020202020204" pitchFamily="34" charset="0"/>
              </a:rPr>
              <a:t>Looked After and Adopted Children</a:t>
            </a:r>
            <a:endParaRPr lang="en-GB" sz="1800" dirty="0">
              <a:solidFill>
                <a:schemeClr val="tx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romanLcParenR"/>
            </a:pPr>
            <a:r>
              <a:rPr lang="en-GB" sz="1800" dirty="0">
                <a:solidFill>
                  <a:schemeClr val="tx2">
                    <a:lumMod val="75000"/>
                  </a:schemeClr>
                </a:solidFill>
                <a:effectLst/>
                <a:latin typeface="Calibri" panose="020F0502020204030204" pitchFamily="34" charset="0"/>
                <a:ea typeface="Times New Roman" panose="02020603050405020304" pitchFamily="18" charset="0"/>
                <a:cs typeface="Arial" panose="020B0604020202020204" pitchFamily="34" charset="0"/>
              </a:rPr>
              <a:t>To provide mental health assessment and treatment for adopted and looked-after children and young people who have mental health difficulties along with their families and carers. </a:t>
            </a:r>
          </a:p>
          <a:p>
            <a:pPr marL="342900" lvl="0" indent="-342900" algn="just">
              <a:buFont typeface="+mj-lt"/>
              <a:buAutoNum type="romanLcParenR"/>
            </a:pPr>
            <a:r>
              <a:rPr lang="en-GB" sz="1800" dirty="0">
                <a:solidFill>
                  <a:schemeClr val="tx2">
                    <a:lumMod val="75000"/>
                  </a:schemeClr>
                </a:solidFill>
                <a:effectLst/>
                <a:latin typeface="Calibri" panose="020F0502020204030204" pitchFamily="34" charset="0"/>
                <a:ea typeface="Times New Roman" panose="02020603050405020304" pitchFamily="18" charset="0"/>
                <a:cs typeface="Arial" panose="020B0604020202020204" pitchFamily="34" charset="0"/>
              </a:rPr>
              <a:t>To provide care in partnership with the child’s caring network.</a:t>
            </a:r>
          </a:p>
          <a:p>
            <a:pPr marL="342900" lvl="0" indent="-342900" algn="just">
              <a:buFont typeface="+mj-lt"/>
              <a:buAutoNum type="romanLcParenR"/>
            </a:pPr>
            <a:r>
              <a:rPr lang="en-GB" sz="1800" dirty="0">
                <a:solidFill>
                  <a:schemeClr val="tx2">
                    <a:lumMod val="75000"/>
                  </a:schemeClr>
                </a:solidFill>
                <a:effectLst/>
                <a:latin typeface="Calibri" panose="020F0502020204030204" pitchFamily="34" charset="0"/>
                <a:ea typeface="Times New Roman" panose="02020603050405020304" pitchFamily="18" charset="0"/>
                <a:cs typeface="Arial" panose="020B0604020202020204" pitchFamily="34" charset="0"/>
              </a:rPr>
              <a:t> To provide mental health advice, support, consultation and training to professionals and carers involved in working with Looked-After children in order to enhance the capacity and capability of those professionals/carers to be sensitive to the mental health needs of Children that are looked After.</a:t>
            </a:r>
            <a:r>
              <a:rPr lang="en-GB" sz="1800" b="1" dirty="0">
                <a:solidFill>
                  <a:schemeClr val="tx2">
                    <a:lumMod val="75000"/>
                  </a:schemeClr>
                </a:solidFill>
                <a:effectLst/>
                <a:latin typeface="Calibri" panose="020F0502020204030204" pitchFamily="34" charset="0"/>
                <a:ea typeface="Times New Roman" panose="02020603050405020304" pitchFamily="18" charset="0"/>
                <a:cs typeface="Arial" panose="020B0604020202020204" pitchFamily="34" charset="0"/>
              </a:rPr>
              <a:t> </a:t>
            </a:r>
            <a:endParaRPr lang="en-GB" sz="1800" dirty="0">
              <a:solidFill>
                <a:schemeClr val="tx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solidFill>
                  <a:schemeClr val="tx2">
                    <a:lumMod val="75000"/>
                  </a:schemeClr>
                </a:solidFill>
                <a:effectLst/>
                <a:latin typeface="Calibri" panose="020F0502020204030204" pitchFamily="34" charset="0"/>
                <a:ea typeface="Times New Roman" panose="02020603050405020304" pitchFamily="18" charset="0"/>
                <a:cs typeface="Arial" panose="020B0604020202020204" pitchFamily="34" charset="0"/>
              </a:rPr>
              <a:t>The LAAC team provide a service to all Looked-After children/young people referred regardless of the placing authority and adopted children</a:t>
            </a:r>
          </a:p>
          <a:p>
            <a:r>
              <a:rPr lang="en-GB" sz="1800" dirty="0">
                <a:solidFill>
                  <a:schemeClr val="tx2">
                    <a:lumMod val="75000"/>
                  </a:schemeClr>
                </a:solidFill>
                <a:latin typeface="Calibri" panose="020F0502020204030204" pitchFamily="34" charset="0"/>
                <a:cs typeface="Arial" panose="020B0604020202020204" pitchFamily="34" charset="0"/>
              </a:rPr>
              <a:t>We cover up to a 60mile radius in providing care</a:t>
            </a:r>
            <a:endParaRPr lang="en-GB" dirty="0">
              <a:solidFill>
                <a:schemeClr val="tx2">
                  <a:lumMod val="75000"/>
                </a:schemeClr>
              </a:solidFill>
            </a:endParaRPr>
          </a:p>
        </p:txBody>
      </p:sp>
    </p:spTree>
    <p:extLst>
      <p:ext uri="{BB962C8B-B14F-4D97-AF65-F5344CB8AC3E}">
        <p14:creationId xmlns:p14="http://schemas.microsoft.com/office/powerpoint/2010/main" val="1237836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47100-D92F-45B2-9F68-83769A126E30}"/>
              </a:ext>
            </a:extLst>
          </p:cNvPr>
          <p:cNvSpPr>
            <a:spLocks noGrp="1"/>
          </p:cNvSpPr>
          <p:nvPr>
            <p:ph type="title"/>
          </p:nvPr>
        </p:nvSpPr>
        <p:spPr/>
        <p:txBody>
          <a:bodyPr>
            <a:normAutofit/>
          </a:bodyPr>
          <a:lstStyle/>
          <a:p>
            <a:r>
              <a:rPr lang="en-GB" sz="3200" b="1" i="1" dirty="0">
                <a:solidFill>
                  <a:schemeClr val="tx2">
                    <a:lumMod val="75000"/>
                  </a:schemeClr>
                </a:solidFill>
                <a:effectLst/>
                <a:ea typeface="Times New Roman" panose="02020603050405020304" pitchFamily="18" charset="0"/>
                <a:cs typeface="Arial" panose="020B0604020202020204" pitchFamily="34" charset="0"/>
              </a:rPr>
              <a:t>Under 5’s and Infant Mental Health</a:t>
            </a:r>
            <a:br>
              <a:rPr lang="en-GB" sz="3200" dirty="0">
                <a:effectLst/>
                <a:ea typeface="Times New Roman" panose="02020603050405020304" pitchFamily="18" charset="0"/>
                <a:cs typeface="Times New Roman" panose="02020603050405020304" pitchFamily="18" charset="0"/>
              </a:rPr>
            </a:br>
            <a:endParaRPr lang="en-GB" sz="3200" dirty="0"/>
          </a:p>
        </p:txBody>
      </p:sp>
      <p:sp>
        <p:nvSpPr>
          <p:cNvPr id="3" name="Content Placeholder 2">
            <a:extLst>
              <a:ext uri="{FF2B5EF4-FFF2-40B4-BE49-F238E27FC236}">
                <a16:creationId xmlns:a16="http://schemas.microsoft.com/office/drawing/2014/main" id="{84F791D1-DE89-4756-B1B8-BB465E3DE62A}"/>
              </a:ext>
            </a:extLst>
          </p:cNvPr>
          <p:cNvSpPr>
            <a:spLocks noGrp="1"/>
          </p:cNvSpPr>
          <p:nvPr>
            <p:ph idx="1"/>
          </p:nvPr>
        </p:nvSpPr>
        <p:spPr/>
        <p:txBody>
          <a:bodyPr>
            <a:normAutofit/>
          </a:bodyPr>
          <a:lstStyle/>
          <a:p>
            <a:pPr marL="457200" indent="-457200" algn="just">
              <a:buFont typeface="Arial" panose="020B0604020202020204" pitchFamily="34" charset="0"/>
              <a:buChar char="•"/>
            </a:pPr>
            <a:r>
              <a:rPr lang="en-GB" sz="2600" dirty="0">
                <a:solidFill>
                  <a:schemeClr val="tx2">
                    <a:lumMod val="75000"/>
                  </a:schemeClr>
                </a:solidFill>
              </a:rPr>
              <a:t>To avoid being confused with Bexley’s Adult mental health’s team perinatal team we propose to change our name to Bexley CAMHS Under Fives &amp; Parent- Infant Team (BUFIT)</a:t>
            </a:r>
          </a:p>
          <a:p>
            <a:pPr marL="457200" indent="-457200" algn="just">
              <a:buFont typeface="Arial" panose="020B0604020202020204" pitchFamily="34" charset="0"/>
              <a:buChar char="•"/>
            </a:pPr>
            <a:r>
              <a:rPr lang="en-GB" sz="2600" dirty="0">
                <a:solidFill>
                  <a:schemeClr val="tx2">
                    <a:lumMod val="75000"/>
                  </a:schemeClr>
                </a:solidFill>
              </a:rPr>
              <a:t>We are best characterised as a parent-infant team (with links to other parent-infant teams in the country)</a:t>
            </a:r>
          </a:p>
          <a:p>
            <a:pPr marL="457200" indent="-457200" algn="just">
              <a:buFont typeface="Arial" panose="020B0604020202020204" pitchFamily="34" charset="0"/>
              <a:buChar char="•"/>
            </a:pPr>
            <a:r>
              <a:rPr lang="en-GB" sz="2600" dirty="0">
                <a:solidFill>
                  <a:schemeClr val="tx2">
                    <a:lumMod val="75000"/>
                  </a:schemeClr>
                </a:solidFill>
              </a:rPr>
              <a:t>We are the lead service in Bexley for  Under Fives provision</a:t>
            </a:r>
          </a:p>
          <a:p>
            <a:pPr marL="457200" indent="-457200" algn="just">
              <a:buFont typeface="Arial" panose="020B0604020202020204" pitchFamily="34" charset="0"/>
              <a:buChar char="•"/>
            </a:pPr>
            <a:r>
              <a:rPr lang="en-GB" sz="2600" dirty="0">
                <a:solidFill>
                  <a:schemeClr val="tx2">
                    <a:lumMod val="75000"/>
                  </a:schemeClr>
                </a:solidFill>
              </a:rPr>
              <a:t>We added a ‘Perinatal pathway’ to our team in 2017</a:t>
            </a:r>
          </a:p>
          <a:p>
            <a:endParaRPr lang="en-GB" dirty="0"/>
          </a:p>
        </p:txBody>
      </p:sp>
    </p:spTree>
    <p:extLst>
      <p:ext uri="{BB962C8B-B14F-4D97-AF65-F5344CB8AC3E}">
        <p14:creationId xmlns:p14="http://schemas.microsoft.com/office/powerpoint/2010/main" val="2528148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FCF4D-2017-42E7-977A-2E61449D85EB}"/>
              </a:ext>
            </a:extLst>
          </p:cNvPr>
          <p:cNvSpPr>
            <a:spLocks noGrp="1"/>
          </p:cNvSpPr>
          <p:nvPr>
            <p:ph type="title"/>
          </p:nvPr>
        </p:nvSpPr>
        <p:spPr/>
        <p:txBody>
          <a:bodyPr>
            <a:normAutofit fontScale="90000"/>
          </a:bodyPr>
          <a:lstStyle/>
          <a:p>
            <a:r>
              <a:rPr lang="en-GB" sz="4400" b="1" i="1" dirty="0">
                <a:solidFill>
                  <a:schemeClr val="tx2">
                    <a:lumMod val="75000"/>
                  </a:schemeClr>
                </a:solidFill>
                <a:effectLst/>
                <a:ea typeface="Times New Roman" panose="02020603050405020304" pitchFamily="18" charset="0"/>
                <a:cs typeface="Arial" panose="020B0604020202020204" pitchFamily="34" charset="0"/>
              </a:rPr>
              <a:t>Under 5’s and Infant Mental Health</a:t>
            </a:r>
            <a:endParaRPr lang="en-GB" b="1" i="1" dirty="0">
              <a:solidFill>
                <a:schemeClr val="tx2">
                  <a:lumMod val="75000"/>
                </a:schemeClr>
              </a:solidFill>
            </a:endParaRPr>
          </a:p>
        </p:txBody>
      </p:sp>
      <p:sp>
        <p:nvSpPr>
          <p:cNvPr id="3" name="Content Placeholder 2">
            <a:extLst>
              <a:ext uri="{FF2B5EF4-FFF2-40B4-BE49-F238E27FC236}">
                <a16:creationId xmlns:a16="http://schemas.microsoft.com/office/drawing/2014/main" id="{B3ABE590-870E-46EF-B9DF-4DDA9FB9231F}"/>
              </a:ext>
            </a:extLst>
          </p:cNvPr>
          <p:cNvSpPr>
            <a:spLocks noGrp="1"/>
          </p:cNvSpPr>
          <p:nvPr>
            <p:ph idx="1"/>
          </p:nvPr>
        </p:nvSpPr>
        <p:spPr/>
        <p:txBody>
          <a:bodyPr>
            <a:normAutofit fontScale="62500" lnSpcReduction="20000"/>
          </a:bodyPr>
          <a:lstStyle/>
          <a:p>
            <a:r>
              <a:rPr lang="en-GB" dirty="0">
                <a:solidFill>
                  <a:schemeClr val="tx2">
                    <a:lumMod val="75000"/>
                  </a:schemeClr>
                </a:solidFill>
              </a:rPr>
              <a:t>We provide a single point of access for the Borough’s Under Fives and Perinatal referrals</a:t>
            </a:r>
          </a:p>
          <a:p>
            <a:endParaRPr lang="en-GB" dirty="0">
              <a:solidFill>
                <a:schemeClr val="tx2">
                  <a:lumMod val="75000"/>
                </a:schemeClr>
              </a:solidFill>
            </a:endParaRPr>
          </a:p>
          <a:p>
            <a:r>
              <a:rPr lang="en-GB" dirty="0">
                <a:solidFill>
                  <a:schemeClr val="tx2">
                    <a:lumMod val="75000"/>
                  </a:schemeClr>
                </a:solidFill>
              </a:rPr>
              <a:t>We lead on monthly multi-agency meetings which clarify and agree borough wide responses and interventions to referrals for children and the families aged five and under</a:t>
            </a:r>
          </a:p>
          <a:p>
            <a:endParaRPr lang="en-GB" dirty="0">
              <a:solidFill>
                <a:schemeClr val="tx2">
                  <a:lumMod val="75000"/>
                </a:schemeClr>
              </a:solidFill>
            </a:endParaRPr>
          </a:p>
          <a:p>
            <a:pPr marL="0" indent="0">
              <a:buNone/>
            </a:pPr>
            <a:r>
              <a:rPr lang="en-GB" b="1" dirty="0">
                <a:solidFill>
                  <a:schemeClr val="tx2">
                    <a:lumMod val="75000"/>
                  </a:schemeClr>
                </a:solidFill>
              </a:rPr>
              <a:t>Treatment offered</a:t>
            </a:r>
            <a:r>
              <a:rPr lang="en-GB" dirty="0">
                <a:solidFill>
                  <a:schemeClr val="tx2">
                    <a:lumMod val="75000"/>
                  </a:schemeClr>
                </a:solidFill>
              </a:rPr>
              <a:t>:</a:t>
            </a:r>
          </a:p>
          <a:p>
            <a:pPr marL="0" indent="0">
              <a:buNone/>
            </a:pPr>
            <a:r>
              <a:rPr lang="en-GB" dirty="0">
                <a:solidFill>
                  <a:schemeClr val="tx2">
                    <a:lumMod val="75000"/>
                  </a:schemeClr>
                </a:solidFill>
              </a:rPr>
              <a:t>•	Parent – infant/child psychotherapy</a:t>
            </a:r>
          </a:p>
          <a:p>
            <a:r>
              <a:rPr lang="en-GB" dirty="0">
                <a:solidFill>
                  <a:schemeClr val="tx2">
                    <a:lumMod val="75000"/>
                  </a:schemeClr>
                </a:solidFill>
              </a:rPr>
              <a:t>          Video Interactive Guidance (VIG)</a:t>
            </a:r>
          </a:p>
          <a:p>
            <a:pPr marL="0" indent="0">
              <a:buNone/>
            </a:pPr>
            <a:r>
              <a:rPr lang="en-GB" dirty="0">
                <a:solidFill>
                  <a:schemeClr val="tx2">
                    <a:lumMod val="75000"/>
                  </a:schemeClr>
                </a:solidFill>
              </a:rPr>
              <a:t>•	Circle of Security</a:t>
            </a:r>
          </a:p>
          <a:p>
            <a:pPr marL="0" indent="0">
              <a:buNone/>
            </a:pPr>
            <a:r>
              <a:rPr lang="en-GB" dirty="0">
                <a:solidFill>
                  <a:schemeClr val="tx2">
                    <a:lumMod val="75000"/>
                  </a:schemeClr>
                </a:solidFill>
              </a:rPr>
              <a:t>•	EMDR for trauma</a:t>
            </a:r>
          </a:p>
          <a:p>
            <a:pPr marL="0" indent="0">
              <a:buNone/>
            </a:pPr>
            <a:r>
              <a:rPr lang="en-GB" dirty="0">
                <a:solidFill>
                  <a:schemeClr val="tx2">
                    <a:lumMod val="75000"/>
                  </a:schemeClr>
                </a:solidFill>
              </a:rPr>
              <a:t>•	Parent-work / psychoeducation</a:t>
            </a:r>
          </a:p>
          <a:p>
            <a:pPr marL="0" indent="0">
              <a:buNone/>
            </a:pPr>
            <a:r>
              <a:rPr lang="en-GB" dirty="0">
                <a:solidFill>
                  <a:schemeClr val="tx2">
                    <a:lumMod val="75000"/>
                  </a:schemeClr>
                </a:solidFill>
              </a:rPr>
              <a:t>•	Compassion focused therapy</a:t>
            </a:r>
          </a:p>
          <a:p>
            <a:pPr marL="0" indent="0">
              <a:buNone/>
            </a:pPr>
            <a:r>
              <a:rPr lang="en-GB" dirty="0">
                <a:solidFill>
                  <a:schemeClr val="tx2">
                    <a:lumMod val="75000"/>
                  </a:schemeClr>
                </a:solidFill>
              </a:rPr>
              <a:t>	</a:t>
            </a:r>
          </a:p>
          <a:p>
            <a:endParaRPr lang="en-GB" dirty="0"/>
          </a:p>
        </p:txBody>
      </p:sp>
    </p:spTree>
    <p:extLst>
      <p:ext uri="{BB962C8B-B14F-4D97-AF65-F5344CB8AC3E}">
        <p14:creationId xmlns:p14="http://schemas.microsoft.com/office/powerpoint/2010/main" val="861130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B6BF7-3327-4FC2-A043-0DDE620C5B8D}"/>
              </a:ext>
            </a:extLst>
          </p:cNvPr>
          <p:cNvSpPr>
            <a:spLocks noGrp="1"/>
          </p:cNvSpPr>
          <p:nvPr>
            <p:ph type="title"/>
          </p:nvPr>
        </p:nvSpPr>
        <p:spPr/>
        <p:txBody>
          <a:bodyPr>
            <a:normAutofit fontScale="90000"/>
          </a:bodyPr>
          <a:lstStyle/>
          <a:p>
            <a:r>
              <a:rPr lang="en-GB" sz="4400" b="1" i="1" dirty="0">
                <a:solidFill>
                  <a:schemeClr val="accent2">
                    <a:lumMod val="50000"/>
                  </a:schemeClr>
                </a:solidFill>
              </a:rPr>
              <a:t>Intensive Adolescent Pathway</a:t>
            </a:r>
            <a:br>
              <a:rPr lang="en-GB" sz="4400" dirty="0">
                <a:solidFill>
                  <a:schemeClr val="accent2">
                    <a:lumMod val="50000"/>
                  </a:schemeClr>
                </a:solidFill>
              </a:rPr>
            </a:br>
            <a:endParaRPr lang="en-GB" dirty="0"/>
          </a:p>
        </p:txBody>
      </p:sp>
      <p:sp>
        <p:nvSpPr>
          <p:cNvPr id="3" name="Content Placeholder 2">
            <a:extLst>
              <a:ext uri="{FF2B5EF4-FFF2-40B4-BE49-F238E27FC236}">
                <a16:creationId xmlns:a16="http://schemas.microsoft.com/office/drawing/2014/main" id="{66AEE120-423D-4811-83C4-A4B70CED39AE}"/>
              </a:ext>
            </a:extLst>
          </p:cNvPr>
          <p:cNvSpPr>
            <a:spLocks noGrp="1"/>
          </p:cNvSpPr>
          <p:nvPr>
            <p:ph idx="1"/>
          </p:nvPr>
        </p:nvSpPr>
        <p:spPr/>
        <p:txBody>
          <a:bodyPr>
            <a:normAutofit lnSpcReduction="10000"/>
          </a:bodyPr>
          <a:lstStyle/>
          <a:p>
            <a:pPr algn="just"/>
            <a:r>
              <a:rPr lang="en-GB" sz="1800" dirty="0">
                <a:solidFill>
                  <a:schemeClr val="tx2">
                    <a:lumMod val="75000"/>
                  </a:schemeClr>
                </a:solidFill>
                <a:effectLst/>
                <a:latin typeface="+mj-lt"/>
                <a:ea typeface="Times New Roman" panose="02020603050405020304" pitchFamily="18" charset="0"/>
                <a:cs typeface="Arial" panose="020B0604020202020204" pitchFamily="34" charset="0"/>
              </a:rPr>
              <a:t>Function:</a:t>
            </a:r>
          </a:p>
          <a:p>
            <a:pPr algn="just"/>
            <a:endParaRPr lang="en-GB" sz="18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342900" lvl="0" indent="-342900" algn="just">
              <a:buFont typeface="+mj-lt"/>
              <a:buAutoNum type="romanLcParenR"/>
            </a:pPr>
            <a:r>
              <a:rPr lang="en-GB" sz="1800" dirty="0">
                <a:solidFill>
                  <a:schemeClr val="tx2">
                    <a:lumMod val="75000"/>
                  </a:schemeClr>
                </a:solidFill>
                <a:effectLst/>
                <a:latin typeface="+mj-lt"/>
                <a:ea typeface="Times New Roman" panose="02020603050405020304" pitchFamily="18" charset="0"/>
                <a:cs typeface="Arial" panose="020B0604020202020204" pitchFamily="34" charset="0"/>
              </a:rPr>
              <a:t>To provide a rapid response assessment and treatment service with intensive interventions to young people between 12 and 18 years of age, who experience significant or acute mental health difficulties.</a:t>
            </a:r>
          </a:p>
          <a:p>
            <a:pPr marL="342900" lvl="0" indent="-342900" algn="just">
              <a:buFont typeface="+mj-lt"/>
              <a:buAutoNum type="romanLcParenR"/>
            </a:pPr>
            <a:endParaRPr lang="en-GB" sz="18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342900" lvl="0" indent="-342900" algn="just">
              <a:buFont typeface="+mj-lt"/>
              <a:buAutoNum type="romanLcParenR"/>
            </a:pPr>
            <a:r>
              <a:rPr lang="en-GB" sz="1800" dirty="0">
                <a:solidFill>
                  <a:schemeClr val="tx2">
                    <a:lumMod val="75000"/>
                  </a:schemeClr>
                </a:solidFill>
                <a:effectLst/>
                <a:latin typeface="+mj-lt"/>
                <a:ea typeface="Times New Roman" panose="02020603050405020304" pitchFamily="18" charset="0"/>
                <a:cs typeface="Arial" panose="020B0604020202020204" pitchFamily="34" charset="0"/>
              </a:rPr>
              <a:t>To support young people to remain in the community where possible and for those who are admitted to inpatient care, to facilitate early discharge to community services.</a:t>
            </a:r>
          </a:p>
          <a:p>
            <a:pPr marL="342900" lvl="0" indent="-342900" algn="just">
              <a:buFont typeface="+mj-lt"/>
              <a:buAutoNum type="romanLcParenR"/>
            </a:pPr>
            <a:endParaRPr lang="en-GB" sz="18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342900" lvl="0" indent="-342900" algn="just">
              <a:buFont typeface="+mj-lt"/>
              <a:buAutoNum type="romanLcParenR"/>
            </a:pPr>
            <a:r>
              <a:rPr lang="en-GB" sz="1800" dirty="0">
                <a:solidFill>
                  <a:schemeClr val="tx2">
                    <a:lumMod val="75000"/>
                  </a:schemeClr>
                </a:solidFill>
                <a:effectLst/>
                <a:latin typeface="+mj-lt"/>
                <a:ea typeface="Times New Roman" panose="02020603050405020304" pitchFamily="18" charset="0"/>
                <a:cs typeface="Arial" panose="020B0604020202020204" pitchFamily="34" charset="0"/>
              </a:rPr>
              <a:t>To provide consultation, support and work in close partnership with professionals and carers in the young person network.</a:t>
            </a:r>
          </a:p>
          <a:p>
            <a:pPr marL="342900" lvl="0" indent="-342900" algn="just">
              <a:buFont typeface="+mj-lt"/>
              <a:buAutoNum type="romanLcParenR"/>
            </a:pPr>
            <a:endParaRPr lang="en-GB" sz="1800" dirty="0">
              <a:solidFill>
                <a:schemeClr val="tx2">
                  <a:lumMod val="75000"/>
                </a:schemeClr>
              </a:solidFill>
              <a:effectLst/>
              <a:latin typeface="+mj-lt"/>
              <a:ea typeface="Times New Roman" panose="02020603050405020304" pitchFamily="18" charset="0"/>
              <a:cs typeface="Times New Roman" panose="02020603050405020304" pitchFamily="18" charset="0"/>
            </a:endParaRPr>
          </a:p>
          <a:p>
            <a:pPr marL="0" indent="0" algn="ctr">
              <a:buNone/>
            </a:pPr>
            <a:r>
              <a:rPr lang="en-GB" dirty="0"/>
              <a:t>*Can offer a step up or step down approach*</a:t>
            </a:r>
          </a:p>
        </p:txBody>
      </p:sp>
    </p:spTree>
    <p:extLst>
      <p:ext uri="{BB962C8B-B14F-4D97-AF65-F5344CB8AC3E}">
        <p14:creationId xmlns:p14="http://schemas.microsoft.com/office/powerpoint/2010/main" val="3891536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DA9FD-52AB-482D-8713-5568F1A9DB5D}"/>
              </a:ext>
            </a:extLst>
          </p:cNvPr>
          <p:cNvSpPr>
            <a:spLocks noGrp="1"/>
          </p:cNvSpPr>
          <p:nvPr>
            <p:ph type="title"/>
          </p:nvPr>
        </p:nvSpPr>
        <p:spPr/>
        <p:txBody>
          <a:bodyPr/>
          <a:lstStyle/>
          <a:p>
            <a:r>
              <a:rPr lang="en-GB" b="1" i="1" dirty="0">
                <a:solidFill>
                  <a:schemeClr val="tx2">
                    <a:lumMod val="75000"/>
                  </a:schemeClr>
                </a:solidFill>
              </a:rPr>
              <a:t>Crisis &amp; DBT Pathway</a:t>
            </a:r>
          </a:p>
        </p:txBody>
      </p:sp>
      <p:sp>
        <p:nvSpPr>
          <p:cNvPr id="3" name="Content Placeholder 2">
            <a:extLst>
              <a:ext uri="{FF2B5EF4-FFF2-40B4-BE49-F238E27FC236}">
                <a16:creationId xmlns:a16="http://schemas.microsoft.com/office/drawing/2014/main" id="{80A3151C-CC3B-4793-8F23-EF3673D42625}"/>
              </a:ext>
            </a:extLst>
          </p:cNvPr>
          <p:cNvSpPr>
            <a:spLocks noGrp="1"/>
          </p:cNvSpPr>
          <p:nvPr>
            <p:ph idx="1"/>
          </p:nvPr>
        </p:nvSpPr>
        <p:spPr/>
        <p:txBody>
          <a:bodyPr>
            <a:normAutofit fontScale="62500" lnSpcReduction="20000"/>
          </a:bodyPr>
          <a:lstStyle/>
          <a:p>
            <a:r>
              <a:rPr lang="en-GB" sz="2900" b="1" dirty="0">
                <a:solidFill>
                  <a:schemeClr val="tx2">
                    <a:lumMod val="75000"/>
                  </a:schemeClr>
                </a:solidFill>
                <a:latin typeface="+mj-lt"/>
              </a:rPr>
              <a:t>Crisis Service</a:t>
            </a:r>
            <a:r>
              <a:rPr lang="en-GB" sz="2900" dirty="0">
                <a:solidFill>
                  <a:schemeClr val="tx2">
                    <a:lumMod val="75000"/>
                  </a:schemeClr>
                </a:solidFill>
                <a:latin typeface="+mj-lt"/>
              </a:rPr>
              <a:t>: CAMHS Crisis pathway for children and young people within the boroughs of Bexley, Bromley and Greenwich (BBG). </a:t>
            </a:r>
          </a:p>
          <a:p>
            <a:pPr marL="0" indent="0">
              <a:buNone/>
            </a:pPr>
            <a:endParaRPr lang="en-GB" sz="2900" dirty="0">
              <a:solidFill>
                <a:schemeClr val="tx2">
                  <a:lumMod val="75000"/>
                </a:schemeClr>
              </a:solidFill>
              <a:latin typeface="+mj-lt"/>
            </a:endParaRPr>
          </a:p>
          <a:p>
            <a:r>
              <a:rPr lang="en-GB" sz="2900" dirty="0">
                <a:solidFill>
                  <a:schemeClr val="tx2">
                    <a:lumMod val="75000"/>
                  </a:schemeClr>
                </a:solidFill>
                <a:latin typeface="+mj-lt"/>
              </a:rPr>
              <a:t>This newly commissioned pathway (2018) will deliver rapid and responsive assessment to service users in the most clinically appropriate setting, by child and adolescent trained professionals. </a:t>
            </a:r>
          </a:p>
          <a:p>
            <a:pPr marL="0" indent="0">
              <a:buNone/>
            </a:pPr>
            <a:endParaRPr lang="en-GB" sz="2900" dirty="0">
              <a:solidFill>
                <a:schemeClr val="tx2">
                  <a:lumMod val="75000"/>
                </a:schemeClr>
              </a:solidFill>
              <a:latin typeface="+mj-lt"/>
            </a:endParaRPr>
          </a:p>
          <a:p>
            <a:r>
              <a:rPr lang="en-GB" sz="2900" b="1" dirty="0">
                <a:solidFill>
                  <a:schemeClr val="tx2">
                    <a:lumMod val="75000"/>
                  </a:schemeClr>
                </a:solidFill>
                <a:latin typeface="+mj-lt"/>
              </a:rPr>
              <a:t>DBT: </a:t>
            </a:r>
            <a:r>
              <a:rPr lang="en-GB" sz="2900" dirty="0">
                <a:solidFill>
                  <a:schemeClr val="tx2">
                    <a:lumMod val="75000"/>
                  </a:schemeClr>
                </a:solidFill>
                <a:latin typeface="+mj-lt"/>
              </a:rPr>
              <a:t>Young people with a diagnosis of Emerging Borderline Personality Disorder (EBPD) are distressed and emotionally dysregulated adolescents. They repeatedly engage in self-destructive behaviours and tend to present to A&amp;E and other crisis services frequently. </a:t>
            </a:r>
          </a:p>
          <a:p>
            <a:pPr marL="0" indent="0">
              <a:buNone/>
            </a:pPr>
            <a:endParaRPr lang="en-GB" sz="2900" dirty="0">
              <a:solidFill>
                <a:schemeClr val="tx2">
                  <a:lumMod val="75000"/>
                </a:schemeClr>
              </a:solidFill>
              <a:latin typeface="+mj-lt"/>
            </a:endParaRPr>
          </a:p>
          <a:p>
            <a:r>
              <a:rPr lang="en-GB" sz="2900" dirty="0" err="1">
                <a:solidFill>
                  <a:schemeClr val="tx2">
                    <a:lumMod val="75000"/>
                  </a:schemeClr>
                </a:solidFill>
                <a:latin typeface="+mj-lt"/>
              </a:rPr>
              <a:t>Oxleas</a:t>
            </a:r>
            <a:r>
              <a:rPr lang="en-GB" sz="2900" dirty="0">
                <a:solidFill>
                  <a:schemeClr val="tx2">
                    <a:lumMod val="75000"/>
                  </a:schemeClr>
                </a:solidFill>
                <a:latin typeface="+mj-lt"/>
              </a:rPr>
              <a:t> CAMHS seeks to support young people to receive the right help at the right time to build the resilience they need to be safe, healthy and achieve. </a:t>
            </a:r>
          </a:p>
          <a:p>
            <a:pPr marL="0" indent="0">
              <a:buNone/>
            </a:pPr>
            <a:endParaRPr lang="en-GB" sz="2900" dirty="0">
              <a:solidFill>
                <a:schemeClr val="tx2">
                  <a:lumMod val="75000"/>
                </a:schemeClr>
              </a:solidFill>
              <a:latin typeface="+mj-lt"/>
            </a:endParaRPr>
          </a:p>
          <a:p>
            <a:pPr marL="0" indent="0">
              <a:buNone/>
            </a:pPr>
            <a:r>
              <a:rPr lang="en-GB" sz="2900" dirty="0">
                <a:solidFill>
                  <a:schemeClr val="tx2">
                    <a:lumMod val="75000"/>
                  </a:schemeClr>
                </a:solidFill>
                <a:latin typeface="+mj-lt"/>
              </a:rPr>
              <a:t>  </a:t>
            </a:r>
            <a:r>
              <a:rPr lang="en-GB" sz="2900" b="1" dirty="0">
                <a:solidFill>
                  <a:schemeClr val="tx2">
                    <a:lumMod val="75000"/>
                  </a:schemeClr>
                </a:solidFill>
                <a:latin typeface="+mj-lt"/>
              </a:rPr>
              <a:t>The aim is to help them to engage in community based intervention and reduces inpatient psychiatric admissions or length of stay should they require admission. </a:t>
            </a:r>
          </a:p>
          <a:p>
            <a:endParaRPr lang="en-GB" dirty="0"/>
          </a:p>
        </p:txBody>
      </p:sp>
    </p:spTree>
    <p:extLst>
      <p:ext uri="{BB962C8B-B14F-4D97-AF65-F5344CB8AC3E}">
        <p14:creationId xmlns:p14="http://schemas.microsoft.com/office/powerpoint/2010/main" val="1561353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131869"/>
            <a:ext cx="7632848" cy="4571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83568" y="1249596"/>
            <a:ext cx="7632848" cy="523220"/>
          </a:xfrm>
          <a:prstGeom prst="rect">
            <a:avLst/>
          </a:prstGeom>
          <a:noFill/>
        </p:spPr>
        <p:txBody>
          <a:bodyPr wrap="square" rtlCol="0">
            <a:spAutoFit/>
          </a:bodyPr>
          <a:lstStyle/>
          <a:p>
            <a:r>
              <a:rPr lang="en-GB" sz="2800" b="1" i="1" dirty="0">
                <a:solidFill>
                  <a:schemeClr val="accent2">
                    <a:lumMod val="50000"/>
                  </a:schemeClr>
                </a:solidFill>
              </a:rPr>
              <a:t>Future Bexley CAMHS</a:t>
            </a:r>
            <a:endParaRPr lang="en-GB" b="1" i="1" dirty="0">
              <a:solidFill>
                <a:schemeClr val="accent2">
                  <a:lumMod val="50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4941" y="260648"/>
            <a:ext cx="1183483" cy="720000"/>
          </a:xfrm>
          <a:prstGeom prst="rect">
            <a:avLst/>
          </a:prstGeom>
        </p:spPr>
      </p:pic>
      <p:sp>
        <p:nvSpPr>
          <p:cNvPr id="7" name="Content Placeholder 2"/>
          <p:cNvSpPr txBox="1">
            <a:spLocks/>
          </p:cNvSpPr>
          <p:nvPr/>
        </p:nvSpPr>
        <p:spPr>
          <a:xfrm>
            <a:off x="683568" y="1988840"/>
            <a:ext cx="7632848" cy="4248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1200"/>
              </a:spcAft>
              <a:buNone/>
            </a:pPr>
            <a:r>
              <a:rPr lang="en-GB" sz="1800" b="1" dirty="0">
                <a:solidFill>
                  <a:schemeClr val="accent2">
                    <a:lumMod val="50000"/>
                  </a:schemeClr>
                </a:solidFill>
              </a:rPr>
              <a:t>Future considerations/work</a:t>
            </a:r>
          </a:p>
          <a:p>
            <a:pPr>
              <a:spcAft>
                <a:spcPts val="1200"/>
              </a:spcAft>
              <a:buFont typeface="Wingdings" pitchFamily="2" charset="2"/>
              <a:buChar char="§"/>
            </a:pPr>
            <a:r>
              <a:rPr lang="en-GB" sz="1800" dirty="0">
                <a:solidFill>
                  <a:schemeClr val="accent2">
                    <a:lumMod val="50000"/>
                  </a:schemeClr>
                </a:solidFill>
              </a:rPr>
              <a:t>CAMHS to continue offering a hybrid model of care, individualised to meet the needs of CYP in line with evidence base</a:t>
            </a:r>
          </a:p>
          <a:p>
            <a:pPr>
              <a:spcAft>
                <a:spcPts val="1200"/>
              </a:spcAft>
              <a:buFont typeface="Wingdings" pitchFamily="2" charset="2"/>
              <a:buChar char="§"/>
            </a:pPr>
            <a:r>
              <a:rPr lang="en-GB" sz="1800" dirty="0">
                <a:solidFill>
                  <a:schemeClr val="accent2">
                    <a:lumMod val="50000"/>
                  </a:schemeClr>
                </a:solidFill>
              </a:rPr>
              <a:t>New investment to address increases in referrals and waiting times</a:t>
            </a:r>
          </a:p>
          <a:p>
            <a:pPr>
              <a:spcAft>
                <a:spcPts val="1200"/>
              </a:spcAft>
              <a:buFont typeface="Wingdings" pitchFamily="2" charset="2"/>
              <a:buChar char="§"/>
            </a:pPr>
            <a:r>
              <a:rPr lang="en-GB" sz="1800" dirty="0">
                <a:solidFill>
                  <a:schemeClr val="accent2">
                    <a:lumMod val="50000"/>
                  </a:schemeClr>
                </a:solidFill>
              </a:rPr>
              <a:t>Multi agency liaison to ensure complexity is addressed through a systemic approach across Bexley</a:t>
            </a:r>
          </a:p>
          <a:p>
            <a:pPr>
              <a:spcAft>
                <a:spcPts val="1200"/>
              </a:spcAft>
              <a:buFont typeface="Wingdings" pitchFamily="2" charset="2"/>
              <a:buChar char="§"/>
            </a:pPr>
            <a:r>
              <a:rPr lang="en-GB" sz="1800" dirty="0">
                <a:solidFill>
                  <a:schemeClr val="accent2">
                    <a:lumMod val="50000"/>
                  </a:schemeClr>
                </a:solidFill>
              </a:rPr>
              <a:t>Remodelling Bexley CAMHS based on reduction in funding from LBB, in collaboration with stakeholders and CYP</a:t>
            </a:r>
          </a:p>
          <a:p>
            <a:pPr>
              <a:spcAft>
                <a:spcPts val="1200"/>
              </a:spcAft>
              <a:buFont typeface="Wingdings" pitchFamily="2" charset="2"/>
              <a:buChar char="§"/>
            </a:pPr>
            <a:r>
              <a:rPr lang="en-GB" sz="1800" dirty="0">
                <a:solidFill>
                  <a:schemeClr val="accent2">
                    <a:lumMod val="50000"/>
                  </a:schemeClr>
                </a:solidFill>
              </a:rPr>
              <a:t>MHST mobilisation to be completed</a:t>
            </a:r>
          </a:p>
          <a:p>
            <a:pPr>
              <a:spcAft>
                <a:spcPts val="1200"/>
              </a:spcAft>
              <a:buFont typeface="Wingdings" pitchFamily="2" charset="2"/>
              <a:buChar char="§"/>
            </a:pPr>
            <a:r>
              <a:rPr lang="en-GB" sz="1800" dirty="0">
                <a:solidFill>
                  <a:schemeClr val="accent2">
                    <a:lumMod val="50000"/>
                  </a:schemeClr>
                </a:solidFill>
              </a:rPr>
              <a:t>17-25 year old pathway mobilisation</a:t>
            </a:r>
          </a:p>
          <a:p>
            <a:pPr>
              <a:spcAft>
                <a:spcPts val="1200"/>
              </a:spcAft>
              <a:buFont typeface="Wingdings" pitchFamily="2" charset="2"/>
              <a:buChar char="§"/>
            </a:pPr>
            <a:endParaRPr lang="en-GB" sz="1800" dirty="0">
              <a:solidFill>
                <a:schemeClr val="accent2">
                  <a:lumMod val="50000"/>
                </a:schemeClr>
              </a:solidFill>
            </a:endParaRPr>
          </a:p>
          <a:p>
            <a:pPr>
              <a:spcAft>
                <a:spcPts val="1200"/>
              </a:spcAft>
              <a:buFont typeface="Wingdings" pitchFamily="2" charset="2"/>
              <a:buChar char="§"/>
            </a:pPr>
            <a:endParaRPr lang="en-GB" sz="1800" dirty="0">
              <a:solidFill>
                <a:schemeClr val="accent2">
                  <a:lumMod val="50000"/>
                </a:schemeClr>
              </a:solidFill>
            </a:endParaRPr>
          </a:p>
          <a:p>
            <a:pPr marL="0" indent="0">
              <a:spcAft>
                <a:spcPts val="1200"/>
              </a:spcAft>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p:txBody>
      </p:sp>
      <p:sp>
        <p:nvSpPr>
          <p:cNvPr id="8" name="Content Placeholder 2"/>
          <p:cNvSpPr txBox="1">
            <a:spLocks/>
          </p:cNvSpPr>
          <p:nvPr/>
        </p:nvSpPr>
        <p:spPr>
          <a:xfrm>
            <a:off x="683568" y="4149080"/>
            <a:ext cx="7704856" cy="20882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p:txBody>
      </p:sp>
    </p:spTree>
    <p:extLst>
      <p:ext uri="{BB962C8B-B14F-4D97-AF65-F5344CB8AC3E}">
        <p14:creationId xmlns:p14="http://schemas.microsoft.com/office/powerpoint/2010/main" val="234622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131869"/>
            <a:ext cx="7632848" cy="4571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83568" y="1249596"/>
            <a:ext cx="7632848" cy="523220"/>
          </a:xfrm>
          <a:prstGeom prst="rect">
            <a:avLst/>
          </a:prstGeom>
          <a:noFill/>
        </p:spPr>
        <p:txBody>
          <a:bodyPr wrap="square" rtlCol="0">
            <a:spAutoFit/>
          </a:bodyPr>
          <a:lstStyle/>
          <a:p>
            <a:r>
              <a:rPr lang="en-GB" sz="2800" b="1" dirty="0">
                <a:solidFill>
                  <a:schemeClr val="accent2">
                    <a:lumMod val="50000"/>
                  </a:schemeClr>
                </a:solidFill>
              </a:rPr>
              <a:t>AGENDA</a:t>
            </a:r>
            <a:endParaRPr lang="en-GB" b="1" dirty="0">
              <a:solidFill>
                <a:schemeClr val="accent2">
                  <a:lumMod val="50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4941" y="260648"/>
            <a:ext cx="1183483" cy="720000"/>
          </a:xfrm>
          <a:prstGeom prst="rect">
            <a:avLst/>
          </a:prstGeom>
        </p:spPr>
      </p:pic>
      <p:sp>
        <p:nvSpPr>
          <p:cNvPr id="3" name="Diamond 2"/>
          <p:cNvSpPr/>
          <p:nvPr/>
        </p:nvSpPr>
        <p:spPr>
          <a:xfrm>
            <a:off x="827584" y="2318193"/>
            <a:ext cx="648072" cy="576064"/>
          </a:xfrm>
          <a:prstGeom prst="diamond">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1</a:t>
            </a:r>
          </a:p>
        </p:txBody>
      </p:sp>
      <p:sp>
        <p:nvSpPr>
          <p:cNvPr id="8" name="Diamond 7"/>
          <p:cNvSpPr/>
          <p:nvPr/>
        </p:nvSpPr>
        <p:spPr>
          <a:xfrm>
            <a:off x="827584" y="3254297"/>
            <a:ext cx="648072" cy="576064"/>
          </a:xfrm>
          <a:prstGeom prst="diamond">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2</a:t>
            </a:r>
          </a:p>
        </p:txBody>
      </p:sp>
      <p:sp>
        <p:nvSpPr>
          <p:cNvPr id="10" name="Diamond 9"/>
          <p:cNvSpPr/>
          <p:nvPr/>
        </p:nvSpPr>
        <p:spPr>
          <a:xfrm>
            <a:off x="4780179" y="2271782"/>
            <a:ext cx="648072" cy="576064"/>
          </a:xfrm>
          <a:prstGeom prst="diamond">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3</a:t>
            </a:r>
          </a:p>
        </p:txBody>
      </p:sp>
      <p:sp>
        <p:nvSpPr>
          <p:cNvPr id="12" name="Diamond 11"/>
          <p:cNvSpPr/>
          <p:nvPr/>
        </p:nvSpPr>
        <p:spPr>
          <a:xfrm>
            <a:off x="4777693" y="3243446"/>
            <a:ext cx="648072" cy="576064"/>
          </a:xfrm>
          <a:prstGeom prst="diamond">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4</a:t>
            </a:r>
          </a:p>
        </p:txBody>
      </p:sp>
      <p:sp>
        <p:nvSpPr>
          <p:cNvPr id="7" name="TextBox 6"/>
          <p:cNvSpPr txBox="1"/>
          <p:nvPr/>
        </p:nvSpPr>
        <p:spPr>
          <a:xfrm>
            <a:off x="1570449" y="2423834"/>
            <a:ext cx="2736304" cy="369332"/>
          </a:xfrm>
          <a:prstGeom prst="rect">
            <a:avLst/>
          </a:prstGeom>
          <a:noFill/>
        </p:spPr>
        <p:txBody>
          <a:bodyPr wrap="square" rtlCol="0">
            <a:spAutoFit/>
          </a:bodyPr>
          <a:lstStyle/>
          <a:p>
            <a:r>
              <a:rPr lang="en-GB" dirty="0">
                <a:solidFill>
                  <a:schemeClr val="accent2">
                    <a:lumMod val="50000"/>
                  </a:schemeClr>
                </a:solidFill>
              </a:rPr>
              <a:t>Introduction</a:t>
            </a:r>
          </a:p>
        </p:txBody>
      </p:sp>
      <p:sp>
        <p:nvSpPr>
          <p:cNvPr id="16" name="TextBox 15"/>
          <p:cNvSpPr txBox="1"/>
          <p:nvPr/>
        </p:nvSpPr>
        <p:spPr>
          <a:xfrm>
            <a:off x="1560577" y="3357663"/>
            <a:ext cx="2736304" cy="369332"/>
          </a:xfrm>
          <a:prstGeom prst="rect">
            <a:avLst/>
          </a:prstGeom>
          <a:noFill/>
        </p:spPr>
        <p:txBody>
          <a:bodyPr wrap="square" rtlCol="0">
            <a:spAutoFit/>
          </a:bodyPr>
          <a:lstStyle/>
          <a:p>
            <a:r>
              <a:rPr lang="en-GB" dirty="0">
                <a:solidFill>
                  <a:schemeClr val="accent2">
                    <a:lumMod val="50000"/>
                  </a:schemeClr>
                </a:solidFill>
              </a:rPr>
              <a:t>The purpose of the service</a:t>
            </a:r>
          </a:p>
        </p:txBody>
      </p:sp>
      <p:sp>
        <p:nvSpPr>
          <p:cNvPr id="17" name="TextBox 16"/>
          <p:cNvSpPr txBox="1"/>
          <p:nvPr/>
        </p:nvSpPr>
        <p:spPr>
          <a:xfrm>
            <a:off x="5425765" y="2357399"/>
            <a:ext cx="2736304" cy="369332"/>
          </a:xfrm>
          <a:prstGeom prst="rect">
            <a:avLst/>
          </a:prstGeom>
          <a:noFill/>
        </p:spPr>
        <p:txBody>
          <a:bodyPr wrap="square" rtlCol="0">
            <a:spAutoFit/>
          </a:bodyPr>
          <a:lstStyle/>
          <a:p>
            <a:r>
              <a:rPr lang="en-GB" dirty="0">
                <a:solidFill>
                  <a:schemeClr val="accent2">
                    <a:lumMod val="50000"/>
                  </a:schemeClr>
                </a:solidFill>
              </a:rPr>
              <a:t>CAMHS Service Provision</a:t>
            </a:r>
          </a:p>
        </p:txBody>
      </p:sp>
      <p:sp>
        <p:nvSpPr>
          <p:cNvPr id="19" name="TextBox 18"/>
          <p:cNvSpPr txBox="1"/>
          <p:nvPr/>
        </p:nvSpPr>
        <p:spPr>
          <a:xfrm>
            <a:off x="5508848" y="3346812"/>
            <a:ext cx="2879576" cy="646331"/>
          </a:xfrm>
          <a:prstGeom prst="rect">
            <a:avLst/>
          </a:prstGeom>
          <a:noFill/>
        </p:spPr>
        <p:txBody>
          <a:bodyPr wrap="square" rtlCol="0">
            <a:spAutoFit/>
          </a:bodyPr>
          <a:lstStyle/>
          <a:p>
            <a:r>
              <a:rPr lang="en-GB" dirty="0">
                <a:solidFill>
                  <a:schemeClr val="accent2">
                    <a:lumMod val="50000"/>
                  </a:schemeClr>
                </a:solidFill>
              </a:rPr>
              <a:t>Future service remodelling for Bexley CAMHS</a:t>
            </a:r>
          </a:p>
        </p:txBody>
      </p:sp>
    </p:spTree>
    <p:extLst>
      <p:ext uri="{BB962C8B-B14F-4D97-AF65-F5344CB8AC3E}">
        <p14:creationId xmlns:p14="http://schemas.microsoft.com/office/powerpoint/2010/main" val="786857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5D8A1FD-A353-48F5-8409-8D7BF379B5F1}"/>
              </a:ext>
            </a:extLst>
          </p:cNvPr>
          <p:cNvSpPr>
            <a:spLocks noGrp="1"/>
          </p:cNvSpPr>
          <p:nvPr>
            <p:ph type="title"/>
          </p:nvPr>
        </p:nvSpPr>
        <p:spPr/>
        <p:txBody>
          <a:bodyPr>
            <a:normAutofit fontScale="90000"/>
          </a:bodyPr>
          <a:lstStyle/>
          <a:p>
            <a:r>
              <a:rPr lang="en-GB" sz="2800" b="1" i="1" dirty="0">
                <a:solidFill>
                  <a:schemeClr val="tx2">
                    <a:lumMod val="75000"/>
                  </a:schemeClr>
                </a:solidFill>
              </a:rPr>
              <a:t>Bexley CAHMS Future clinical model:  Helping our young people Thrive – Emotional Mental Health and Wellbeing advice and support </a:t>
            </a:r>
          </a:p>
        </p:txBody>
      </p:sp>
      <p:pic>
        <p:nvPicPr>
          <p:cNvPr id="8" name="Picture 2">
            <a:extLst>
              <a:ext uri="{FF2B5EF4-FFF2-40B4-BE49-F238E27FC236}">
                <a16:creationId xmlns:a16="http://schemas.microsoft.com/office/drawing/2014/main" id="{ECA1C66E-536F-4F94-9AD2-7F2CC6B07F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07258" y="1600200"/>
            <a:ext cx="412948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6251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2A8B3-D184-428A-B10F-7F493AA3C96A}"/>
              </a:ext>
            </a:extLst>
          </p:cNvPr>
          <p:cNvSpPr>
            <a:spLocks noGrp="1"/>
          </p:cNvSpPr>
          <p:nvPr>
            <p:ph type="title"/>
          </p:nvPr>
        </p:nvSpPr>
        <p:spPr/>
        <p:txBody>
          <a:bodyPr>
            <a:normAutofit fontScale="90000"/>
          </a:bodyPr>
          <a:lstStyle/>
          <a:p>
            <a:r>
              <a:rPr lang="en-GB" sz="4400" b="1" i="1" dirty="0">
                <a:solidFill>
                  <a:schemeClr val="tx2">
                    <a:lumMod val="75000"/>
                  </a:schemeClr>
                </a:solidFill>
              </a:rPr>
              <a:t>Principles of the THRIVE Framework</a:t>
            </a:r>
            <a:endParaRPr lang="en-GB" b="1" i="1" dirty="0">
              <a:solidFill>
                <a:schemeClr val="tx2">
                  <a:lumMod val="75000"/>
                </a:schemeClr>
              </a:solidFill>
            </a:endParaRPr>
          </a:p>
        </p:txBody>
      </p:sp>
      <p:sp>
        <p:nvSpPr>
          <p:cNvPr id="3" name="Content Placeholder 2">
            <a:extLst>
              <a:ext uri="{FF2B5EF4-FFF2-40B4-BE49-F238E27FC236}">
                <a16:creationId xmlns:a16="http://schemas.microsoft.com/office/drawing/2014/main" id="{E07C0F5F-1E9B-428E-9D5E-7C09365820C4}"/>
              </a:ext>
            </a:extLst>
          </p:cNvPr>
          <p:cNvSpPr>
            <a:spLocks noGrp="1"/>
          </p:cNvSpPr>
          <p:nvPr>
            <p:ph idx="1"/>
          </p:nvPr>
        </p:nvSpPr>
        <p:spPr>
          <a:xfrm>
            <a:off x="457200" y="1196752"/>
            <a:ext cx="8229600" cy="5386610"/>
          </a:xfrm>
        </p:spPr>
        <p:txBody>
          <a:bodyPr>
            <a:normAutofit fontScale="32500" lnSpcReduction="20000"/>
          </a:bodyPr>
          <a:lstStyle/>
          <a:p>
            <a:pPr fontAlgn="base"/>
            <a:endParaRPr lang="en-GB" sz="3700" b="1" dirty="0">
              <a:solidFill>
                <a:schemeClr val="tx2">
                  <a:lumMod val="75000"/>
                </a:schemeClr>
              </a:solidFill>
            </a:endParaRPr>
          </a:p>
          <a:p>
            <a:pPr fontAlgn="base"/>
            <a:r>
              <a:rPr lang="en-GB" sz="3700" b="1" dirty="0">
                <a:solidFill>
                  <a:schemeClr val="tx2">
                    <a:lumMod val="75000"/>
                  </a:schemeClr>
                </a:solidFill>
              </a:rPr>
              <a:t>1. Common Language: </a:t>
            </a:r>
            <a:r>
              <a:rPr lang="en-GB" sz="3700" dirty="0">
                <a:solidFill>
                  <a:schemeClr val="tx2">
                    <a:lumMod val="75000"/>
                  </a:schemeClr>
                </a:solidFill>
              </a:rPr>
              <a:t>The conceptual framework, and its five needs based groupings: </a:t>
            </a:r>
            <a:r>
              <a:rPr lang="en-GB" sz="3700" i="1" dirty="0">
                <a:solidFill>
                  <a:schemeClr val="tx2">
                    <a:lumMod val="75000"/>
                  </a:schemeClr>
                </a:solidFill>
              </a:rPr>
              <a:t>Thriving, Getting Advice and Signposting, Getting Help, Getting More Help, Getting Risk Support</a:t>
            </a:r>
            <a:r>
              <a:rPr lang="en-GB" sz="3700" dirty="0">
                <a:solidFill>
                  <a:schemeClr val="tx2">
                    <a:lumMod val="75000"/>
                  </a:schemeClr>
                </a:solidFill>
              </a:rPr>
              <a:t>, supports a shared language and understanding across the system.</a:t>
            </a:r>
            <a:br>
              <a:rPr lang="en-GB" sz="3700" b="1" dirty="0">
                <a:solidFill>
                  <a:schemeClr val="tx2">
                    <a:lumMod val="75000"/>
                  </a:schemeClr>
                </a:solidFill>
              </a:rPr>
            </a:br>
            <a:endParaRPr lang="en-GB" sz="3700" dirty="0">
              <a:solidFill>
                <a:schemeClr val="tx2">
                  <a:lumMod val="75000"/>
                </a:schemeClr>
              </a:solidFill>
            </a:endParaRPr>
          </a:p>
          <a:p>
            <a:pPr fontAlgn="base"/>
            <a:r>
              <a:rPr lang="en-GB" sz="3700" b="1" dirty="0">
                <a:solidFill>
                  <a:schemeClr val="tx2">
                    <a:lumMod val="75000"/>
                  </a:schemeClr>
                </a:solidFill>
              </a:rPr>
              <a:t>2. Needs-Led: </a:t>
            </a:r>
            <a:r>
              <a:rPr lang="en-GB" sz="3700" dirty="0">
                <a:solidFill>
                  <a:schemeClr val="tx2">
                    <a:lumMod val="75000"/>
                  </a:schemeClr>
                </a:solidFill>
              </a:rPr>
              <a:t>Approach based on meeting need, not diagnosis or severity. Explicit about the definition of need at any one point, what the plan is and everyone’s role within that plan. Fundamental to this is a common understanding of the definitions of the needs based groupings across the local system.</a:t>
            </a:r>
          </a:p>
          <a:p>
            <a:pPr fontAlgn="base"/>
            <a:endParaRPr lang="en-GB" sz="3700" b="1" dirty="0">
              <a:solidFill>
                <a:schemeClr val="tx2">
                  <a:lumMod val="75000"/>
                </a:schemeClr>
              </a:solidFill>
            </a:endParaRPr>
          </a:p>
          <a:p>
            <a:pPr fontAlgn="base"/>
            <a:r>
              <a:rPr lang="en-GB" sz="3700" b="1" dirty="0">
                <a:solidFill>
                  <a:schemeClr val="tx2">
                    <a:lumMod val="75000"/>
                  </a:schemeClr>
                </a:solidFill>
              </a:rPr>
              <a:t>3. Shared Decision Making: </a:t>
            </a:r>
            <a:r>
              <a:rPr lang="en-GB" sz="3700" dirty="0">
                <a:solidFill>
                  <a:schemeClr val="tx2">
                    <a:lumMod val="75000"/>
                  </a:schemeClr>
                </a:solidFill>
              </a:rPr>
              <a:t>Voice of children, young people and families is central. Shared decision making processes are core to the selection of the needs based grouping for a given child or young person.</a:t>
            </a:r>
          </a:p>
          <a:p>
            <a:pPr fontAlgn="base"/>
            <a:endParaRPr lang="en-GB" sz="3700" b="1" dirty="0">
              <a:solidFill>
                <a:schemeClr val="tx2">
                  <a:lumMod val="75000"/>
                </a:schemeClr>
              </a:solidFill>
            </a:endParaRPr>
          </a:p>
          <a:p>
            <a:pPr fontAlgn="base"/>
            <a:r>
              <a:rPr lang="en-GB" sz="3700" b="1" dirty="0">
                <a:solidFill>
                  <a:schemeClr val="tx2">
                    <a:lumMod val="75000"/>
                  </a:schemeClr>
                </a:solidFill>
              </a:rPr>
              <a:t>4. Proactive Prevention and Promotion: </a:t>
            </a:r>
            <a:r>
              <a:rPr lang="en-GB" sz="3700" dirty="0">
                <a:solidFill>
                  <a:schemeClr val="tx2">
                    <a:lumMod val="75000"/>
                  </a:schemeClr>
                </a:solidFill>
              </a:rPr>
              <a:t>Enabling the whole community in supporting mental health and wellbeing. Proactively working with the most vulnerable groups. Particular emphasis on how to help children, young people and their communities build on their own strength including safety planning where relevant.</a:t>
            </a:r>
          </a:p>
          <a:p>
            <a:pPr fontAlgn="base"/>
            <a:endParaRPr lang="en-GB" sz="3700" b="1" dirty="0">
              <a:solidFill>
                <a:schemeClr val="tx2">
                  <a:lumMod val="75000"/>
                </a:schemeClr>
              </a:solidFill>
            </a:endParaRPr>
          </a:p>
          <a:p>
            <a:pPr fontAlgn="base"/>
            <a:r>
              <a:rPr lang="en-GB" sz="3700" b="1" dirty="0">
                <a:solidFill>
                  <a:schemeClr val="tx2">
                    <a:lumMod val="75000"/>
                  </a:schemeClr>
                </a:solidFill>
              </a:rPr>
              <a:t>5. Partnership Working:</a:t>
            </a:r>
            <a:r>
              <a:rPr lang="en-GB" sz="3700" dirty="0">
                <a:solidFill>
                  <a:schemeClr val="tx2">
                    <a:lumMod val="75000"/>
                  </a:schemeClr>
                </a:solidFill>
              </a:rPr>
              <a:t> Effective cross-sector working, with shared responsibility, accountability and mutual respect based on the five needs based groupings.</a:t>
            </a:r>
          </a:p>
          <a:p>
            <a:pPr fontAlgn="base"/>
            <a:endParaRPr lang="en-GB" sz="3700" b="1" dirty="0">
              <a:solidFill>
                <a:schemeClr val="tx2">
                  <a:lumMod val="75000"/>
                </a:schemeClr>
              </a:solidFill>
            </a:endParaRPr>
          </a:p>
          <a:p>
            <a:pPr fontAlgn="base"/>
            <a:r>
              <a:rPr lang="en-GB" sz="3700" b="1" dirty="0">
                <a:solidFill>
                  <a:schemeClr val="tx2">
                    <a:lumMod val="75000"/>
                  </a:schemeClr>
                </a:solidFill>
              </a:rPr>
              <a:t>6. Outcome-Informed:</a:t>
            </a:r>
            <a:r>
              <a:rPr lang="en-GB" sz="3700" dirty="0">
                <a:solidFill>
                  <a:schemeClr val="tx2">
                    <a:lumMod val="75000"/>
                  </a:schemeClr>
                </a:solidFill>
              </a:rPr>
              <a:t> Clarity and transparency from outset about children and young people’s goals, measurement of progress movement and action plans, with explicit discussion if goals are not achieved.</a:t>
            </a:r>
          </a:p>
          <a:p>
            <a:pPr marL="0" indent="0" fontAlgn="base">
              <a:buNone/>
            </a:pPr>
            <a:r>
              <a:rPr lang="en-GB" sz="3700" dirty="0">
                <a:solidFill>
                  <a:schemeClr val="tx2">
                    <a:lumMod val="75000"/>
                  </a:schemeClr>
                </a:solidFill>
              </a:rPr>
              <a:t>	 - Discuss the limits and ending of interventions.</a:t>
            </a:r>
          </a:p>
          <a:p>
            <a:pPr marL="0" indent="0" fontAlgn="base">
              <a:buNone/>
            </a:pPr>
            <a:r>
              <a:rPr lang="en-GB" sz="3700" dirty="0">
                <a:solidFill>
                  <a:schemeClr val="tx2">
                    <a:lumMod val="75000"/>
                  </a:schemeClr>
                </a:solidFill>
              </a:rPr>
              <a:t>	- Differentiate treatment and risk management.</a:t>
            </a:r>
          </a:p>
          <a:p>
            <a:pPr marL="0" indent="0" fontAlgn="base">
              <a:buNone/>
            </a:pPr>
            <a:r>
              <a:rPr lang="en-GB" sz="3700" dirty="0">
                <a:solidFill>
                  <a:schemeClr val="tx2">
                    <a:lumMod val="75000"/>
                  </a:schemeClr>
                </a:solidFill>
              </a:rPr>
              <a:t>	- Consider full range of options including self or community approaches.</a:t>
            </a:r>
          </a:p>
          <a:p>
            <a:pPr fontAlgn="base"/>
            <a:endParaRPr lang="en-GB" sz="3700" b="1" dirty="0">
              <a:solidFill>
                <a:schemeClr val="tx2">
                  <a:lumMod val="75000"/>
                </a:schemeClr>
              </a:solidFill>
            </a:endParaRPr>
          </a:p>
          <a:p>
            <a:pPr fontAlgn="base"/>
            <a:r>
              <a:rPr lang="en-GB" sz="3700" b="1" dirty="0">
                <a:solidFill>
                  <a:schemeClr val="tx2">
                    <a:lumMod val="75000"/>
                  </a:schemeClr>
                </a:solidFill>
              </a:rPr>
              <a:t>7. Reducing Stigma: </a:t>
            </a:r>
            <a:r>
              <a:rPr lang="en-GB" sz="3700" dirty="0">
                <a:solidFill>
                  <a:schemeClr val="tx2">
                    <a:lumMod val="75000"/>
                  </a:schemeClr>
                </a:solidFill>
              </a:rPr>
              <a:t>Ensuring mental health and wellbeing is everyone’s business.</a:t>
            </a:r>
          </a:p>
          <a:p>
            <a:pPr fontAlgn="base"/>
            <a:endParaRPr lang="en-GB" sz="3700" b="1" dirty="0">
              <a:solidFill>
                <a:schemeClr val="tx2">
                  <a:lumMod val="75000"/>
                </a:schemeClr>
              </a:solidFill>
            </a:endParaRPr>
          </a:p>
          <a:p>
            <a:pPr fontAlgn="base"/>
            <a:r>
              <a:rPr lang="en-GB" sz="3700" b="1" dirty="0">
                <a:solidFill>
                  <a:schemeClr val="tx2">
                    <a:lumMod val="75000"/>
                  </a:schemeClr>
                </a:solidFill>
              </a:rPr>
              <a:t>8. Accessibility: </a:t>
            </a:r>
            <a:r>
              <a:rPr lang="en-GB" sz="3700" dirty="0">
                <a:solidFill>
                  <a:schemeClr val="tx2">
                    <a:lumMod val="75000"/>
                  </a:schemeClr>
                </a:solidFill>
              </a:rPr>
              <a:t>Advice, help and risk support available in a timely way for the child, young person or family, where they are and in their community.</a:t>
            </a:r>
          </a:p>
          <a:p>
            <a:endParaRPr lang="en-GB" dirty="0"/>
          </a:p>
        </p:txBody>
      </p:sp>
    </p:spTree>
    <p:extLst>
      <p:ext uri="{BB962C8B-B14F-4D97-AF65-F5344CB8AC3E}">
        <p14:creationId xmlns:p14="http://schemas.microsoft.com/office/powerpoint/2010/main" val="330216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131869"/>
            <a:ext cx="7632848" cy="4571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719572" y="1193434"/>
            <a:ext cx="7632848" cy="523220"/>
          </a:xfrm>
          <a:prstGeom prst="rect">
            <a:avLst/>
          </a:prstGeom>
          <a:noFill/>
        </p:spPr>
        <p:txBody>
          <a:bodyPr wrap="square" rtlCol="0">
            <a:spAutoFit/>
          </a:bodyPr>
          <a:lstStyle/>
          <a:p>
            <a:r>
              <a:rPr lang="en-GB" sz="2800" b="1" i="1" dirty="0">
                <a:solidFill>
                  <a:schemeClr val="accent2">
                    <a:lumMod val="50000"/>
                  </a:schemeClr>
                </a:solidFill>
              </a:rPr>
              <a:t>Future Bexley</a:t>
            </a:r>
            <a:endParaRPr lang="en-GB" b="1" i="1" dirty="0">
              <a:solidFill>
                <a:schemeClr val="accent2">
                  <a:lumMod val="50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4941" y="260648"/>
            <a:ext cx="1183483" cy="720000"/>
          </a:xfrm>
          <a:prstGeom prst="rect">
            <a:avLst/>
          </a:prstGeom>
        </p:spPr>
      </p:pic>
      <p:sp>
        <p:nvSpPr>
          <p:cNvPr id="7" name="Content Placeholder 2"/>
          <p:cNvSpPr txBox="1">
            <a:spLocks/>
          </p:cNvSpPr>
          <p:nvPr/>
        </p:nvSpPr>
        <p:spPr>
          <a:xfrm>
            <a:off x="683568" y="1988840"/>
            <a:ext cx="7632848" cy="4248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1200"/>
              </a:spcAft>
              <a:buNone/>
            </a:pPr>
            <a:endParaRPr lang="en-GB" sz="1800" dirty="0">
              <a:solidFill>
                <a:schemeClr val="accent2">
                  <a:lumMod val="50000"/>
                </a:schemeClr>
              </a:solidFill>
            </a:endParaRPr>
          </a:p>
          <a:p>
            <a:pPr>
              <a:spcAft>
                <a:spcPts val="1200"/>
              </a:spcAft>
              <a:buFont typeface="Wingdings" pitchFamily="2" charset="2"/>
              <a:buChar char="§"/>
            </a:pPr>
            <a:r>
              <a:rPr lang="en-GB" sz="1800" dirty="0">
                <a:solidFill>
                  <a:schemeClr val="accent2">
                    <a:lumMod val="50000"/>
                  </a:schemeClr>
                </a:solidFill>
              </a:rPr>
              <a:t>To reduce the number of referrals into Bexley CAMHS, both crisis and routine</a:t>
            </a:r>
          </a:p>
          <a:p>
            <a:pPr>
              <a:spcAft>
                <a:spcPts val="1200"/>
              </a:spcAft>
              <a:buFont typeface="Wingdings" pitchFamily="2" charset="2"/>
              <a:buChar char="§"/>
            </a:pPr>
            <a:r>
              <a:rPr lang="en-GB" sz="1800" dirty="0">
                <a:solidFill>
                  <a:schemeClr val="accent2">
                    <a:lumMod val="50000"/>
                  </a:schemeClr>
                </a:solidFill>
              </a:rPr>
              <a:t>The number of accepted referrals increased through Covid-19, to meet the demands based of this</a:t>
            </a:r>
          </a:p>
          <a:p>
            <a:pPr>
              <a:spcAft>
                <a:spcPts val="1200"/>
              </a:spcAft>
              <a:buFont typeface="Wingdings" pitchFamily="2" charset="2"/>
              <a:buChar char="§"/>
            </a:pPr>
            <a:r>
              <a:rPr lang="en-GB" sz="1800" dirty="0">
                <a:solidFill>
                  <a:schemeClr val="accent2">
                    <a:lumMod val="50000"/>
                  </a:schemeClr>
                </a:solidFill>
              </a:rPr>
              <a:t>The number of contacts for each child has increased, demonstrating an increase in complexity factors and clinical risks, incorporating two pro approach with integrating care being paramount.</a:t>
            </a:r>
          </a:p>
          <a:p>
            <a:pPr>
              <a:spcAft>
                <a:spcPts val="1200"/>
              </a:spcAft>
              <a:buFont typeface="Wingdings" pitchFamily="2" charset="2"/>
              <a:buChar char="§"/>
            </a:pPr>
            <a:r>
              <a:rPr lang="en-GB" sz="1800" dirty="0">
                <a:solidFill>
                  <a:schemeClr val="accent2">
                    <a:lumMod val="50000"/>
                  </a:schemeClr>
                </a:solidFill>
              </a:rPr>
              <a:t>The numbers of waiting assessment has increased, in line with the demand and complexity. </a:t>
            </a:r>
          </a:p>
          <a:p>
            <a:pPr marL="0" indent="0">
              <a:spcAft>
                <a:spcPts val="1200"/>
              </a:spcAft>
              <a:buNone/>
            </a:pPr>
            <a:endParaRPr lang="en-GB" sz="1800" dirty="0">
              <a:solidFill>
                <a:schemeClr val="accent2">
                  <a:lumMod val="50000"/>
                </a:schemeClr>
              </a:solidFill>
            </a:endParaRPr>
          </a:p>
          <a:p>
            <a:pPr>
              <a:spcAft>
                <a:spcPts val="1200"/>
              </a:spcAft>
              <a:buFont typeface="Wingdings" pitchFamily="2" charset="2"/>
              <a:buChar char="§"/>
            </a:pPr>
            <a:endParaRPr lang="en-GB" sz="1800" dirty="0">
              <a:solidFill>
                <a:schemeClr val="accent2">
                  <a:lumMod val="50000"/>
                </a:schemeClr>
              </a:solidFill>
            </a:endParaRPr>
          </a:p>
          <a:p>
            <a:pPr marL="0" indent="0">
              <a:spcAft>
                <a:spcPts val="1200"/>
              </a:spcAft>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p:txBody>
      </p:sp>
      <p:sp>
        <p:nvSpPr>
          <p:cNvPr id="8" name="Content Placeholder 2"/>
          <p:cNvSpPr txBox="1">
            <a:spLocks/>
          </p:cNvSpPr>
          <p:nvPr/>
        </p:nvSpPr>
        <p:spPr>
          <a:xfrm>
            <a:off x="683568" y="4149080"/>
            <a:ext cx="7704856" cy="20882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p:txBody>
      </p:sp>
    </p:spTree>
    <p:extLst>
      <p:ext uri="{BB962C8B-B14F-4D97-AF65-F5344CB8AC3E}">
        <p14:creationId xmlns:p14="http://schemas.microsoft.com/office/powerpoint/2010/main" val="1243143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348" y="551962"/>
            <a:ext cx="8249304"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0A09226-7100-4A38-8863-497345CDA628}"/>
              </a:ext>
            </a:extLst>
          </p:cNvPr>
          <p:cNvSpPr>
            <a:spLocks noGrp="1"/>
          </p:cNvSpPr>
          <p:nvPr>
            <p:ph type="title"/>
          </p:nvPr>
        </p:nvSpPr>
        <p:spPr>
          <a:xfrm>
            <a:off x="1143000" y="1293338"/>
            <a:ext cx="6858000" cy="3274592"/>
          </a:xfrm>
        </p:spPr>
        <p:txBody>
          <a:bodyPr vert="horz" lIns="91440" tIns="45720" rIns="91440" bIns="45720" rtlCol="0" anchor="ctr">
            <a:normAutofit/>
          </a:bodyPr>
          <a:lstStyle/>
          <a:p>
            <a:pPr>
              <a:lnSpc>
                <a:spcPct val="90000"/>
              </a:lnSpc>
            </a:pPr>
            <a:r>
              <a:rPr lang="en-US" sz="6300" kern="1200" dirty="0">
                <a:solidFill>
                  <a:schemeClr val="tx1"/>
                </a:solidFill>
                <a:latin typeface="+mj-lt"/>
                <a:ea typeface="+mj-ea"/>
                <a:cs typeface="+mj-cs"/>
              </a:rPr>
              <a:t>Thank You</a:t>
            </a:r>
            <a:br>
              <a:rPr lang="en-US" sz="6300" kern="1200" dirty="0">
                <a:solidFill>
                  <a:schemeClr val="tx1"/>
                </a:solidFill>
                <a:latin typeface="+mj-lt"/>
                <a:ea typeface="+mj-ea"/>
                <a:cs typeface="+mj-cs"/>
              </a:rPr>
            </a:br>
            <a:r>
              <a:rPr lang="en-US" sz="6300" dirty="0"/>
              <a:t>Any </a:t>
            </a:r>
            <a:r>
              <a:rPr lang="en-US" sz="6300" kern="1200" dirty="0">
                <a:solidFill>
                  <a:schemeClr val="tx1"/>
                </a:solidFill>
                <a:latin typeface="+mj-lt"/>
                <a:ea typeface="+mj-ea"/>
                <a:cs typeface="+mj-cs"/>
              </a:rPr>
              <a:t>Questions?</a:t>
            </a:r>
          </a:p>
        </p:txBody>
      </p:sp>
      <p:cxnSp>
        <p:nvCxnSpPr>
          <p:cNvPr id="17" name="Straight Connector 16">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47348" y="6354708"/>
            <a:ext cx="8250174"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9785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B3D9A-9228-4F39-8C70-FC99899586F6}"/>
              </a:ext>
            </a:extLst>
          </p:cNvPr>
          <p:cNvSpPr>
            <a:spLocks noGrp="1"/>
          </p:cNvSpPr>
          <p:nvPr>
            <p:ph type="title"/>
          </p:nvPr>
        </p:nvSpPr>
        <p:spPr/>
        <p:txBody>
          <a:bodyPr/>
          <a:lstStyle/>
          <a:p>
            <a:r>
              <a:rPr lang="en-GB" b="1" i="1" dirty="0">
                <a:solidFill>
                  <a:schemeClr val="tx2">
                    <a:lumMod val="75000"/>
                  </a:schemeClr>
                </a:solidFill>
              </a:rPr>
              <a:t>Purpose of the service</a:t>
            </a:r>
          </a:p>
        </p:txBody>
      </p:sp>
      <p:sp>
        <p:nvSpPr>
          <p:cNvPr id="3" name="Content Placeholder 2">
            <a:extLst>
              <a:ext uri="{FF2B5EF4-FFF2-40B4-BE49-F238E27FC236}">
                <a16:creationId xmlns:a16="http://schemas.microsoft.com/office/drawing/2014/main" id="{B26FC54F-B8C9-49CD-9BBF-DEEBEAA147C2}"/>
              </a:ext>
            </a:extLst>
          </p:cNvPr>
          <p:cNvSpPr>
            <a:spLocks noGrp="1"/>
          </p:cNvSpPr>
          <p:nvPr>
            <p:ph idx="1"/>
          </p:nvPr>
        </p:nvSpPr>
        <p:spPr/>
        <p:txBody>
          <a:bodyPr/>
          <a:lstStyle/>
          <a:p>
            <a:pPr marL="0" marR="0" lvl="0" indent="0" algn="l" defTabSz="457200" rtl="0" eaLnBrk="1" fontAlgn="auto" latinLnBrk="0" hangingPunct="1">
              <a:lnSpc>
                <a:spcPct val="100000"/>
              </a:lnSpc>
              <a:spcBef>
                <a:spcPct val="20000"/>
              </a:spcBef>
              <a:spcAft>
                <a:spcPts val="0"/>
              </a:spcAft>
              <a:buClr>
                <a:srgbClr val="F6BC1C"/>
              </a:buClr>
              <a:buSzTx/>
              <a:buFont typeface="Arial"/>
              <a:buNone/>
              <a:tabLst/>
              <a:defRPr/>
            </a:pPr>
            <a:r>
              <a:rPr kumimoji="0" lang="en-GB" sz="2000" b="1" i="0" u="none" strike="noStrike" kern="1200" cap="none" spc="0" normalizeH="0" baseline="0" noProof="0" dirty="0">
                <a:ln>
                  <a:noFill/>
                </a:ln>
                <a:solidFill>
                  <a:schemeClr val="tx2">
                    <a:lumMod val="75000"/>
                  </a:schemeClr>
                </a:solidFill>
                <a:effectLst/>
                <a:uLnTx/>
                <a:uFillTx/>
                <a:latin typeface="Calibri"/>
                <a:ea typeface="+mn-ea"/>
                <a:cs typeface="+mn-cs"/>
              </a:rPr>
              <a:t>We are commissioned to provide:</a:t>
            </a:r>
          </a:p>
          <a:p>
            <a:pPr marL="182563" marR="0" lvl="0" indent="-182563" algn="l" defTabSz="457200" rtl="0" eaLnBrk="1" fontAlgn="auto" latinLnBrk="0" hangingPunct="1">
              <a:lnSpc>
                <a:spcPct val="100000"/>
              </a:lnSpc>
              <a:spcBef>
                <a:spcPct val="20000"/>
              </a:spcBef>
              <a:spcAft>
                <a:spcPts val="0"/>
              </a:spcAft>
              <a:buClr>
                <a:srgbClr val="F6BC1C"/>
              </a:buClr>
              <a:buSzTx/>
              <a:buFont typeface="Arial"/>
              <a:buChar char="•"/>
              <a:tabLst/>
              <a:defRPr/>
            </a:pPr>
            <a:endParaRPr kumimoji="0" lang="en-GB" sz="2000" b="0" i="0" u="none" strike="noStrike" kern="1200" cap="none" spc="0" normalizeH="0" baseline="0" noProof="0" dirty="0">
              <a:ln>
                <a:noFill/>
              </a:ln>
              <a:solidFill>
                <a:schemeClr val="tx2">
                  <a:lumMod val="75000"/>
                </a:schemeClr>
              </a:solidFill>
              <a:effectLst/>
              <a:uLnTx/>
              <a:uFillTx/>
              <a:latin typeface="Calibri"/>
              <a:ea typeface="+mn-ea"/>
              <a:cs typeface="+mn-cs"/>
            </a:endParaRPr>
          </a:p>
          <a:p>
            <a:pPr marL="0" marR="0" lvl="0" indent="0" algn="l" defTabSz="457200" rtl="0" eaLnBrk="1" fontAlgn="auto" latinLnBrk="0" hangingPunct="1">
              <a:lnSpc>
                <a:spcPct val="100000"/>
              </a:lnSpc>
              <a:spcBef>
                <a:spcPct val="20000"/>
              </a:spcBef>
              <a:spcAft>
                <a:spcPts val="0"/>
              </a:spcAft>
              <a:buClr>
                <a:srgbClr val="F6BC1C"/>
              </a:buClr>
              <a:buSzTx/>
              <a:buFont typeface="Arial"/>
              <a:buNone/>
              <a:tabLst/>
              <a:defRPr/>
            </a:pPr>
            <a:r>
              <a:rPr kumimoji="0" lang="en-GB" sz="2000" b="0" i="0" u="none" strike="noStrike" kern="1200" cap="none" spc="0" normalizeH="0" baseline="0" noProof="0" dirty="0">
                <a:ln>
                  <a:noFill/>
                </a:ln>
                <a:solidFill>
                  <a:schemeClr val="tx2">
                    <a:lumMod val="75000"/>
                  </a:schemeClr>
                </a:solidFill>
                <a:effectLst/>
                <a:uLnTx/>
                <a:uFillTx/>
                <a:latin typeface="Calibri"/>
                <a:ea typeface="+mn-ea"/>
                <a:cs typeface="+mn-cs"/>
              </a:rPr>
              <a:t>Specialist evidence-based, outcomes-focussed mental health services for children and young people aged 0-18 and their families in Bexley</a:t>
            </a:r>
          </a:p>
          <a:p>
            <a:pPr marL="182563" marR="0" lvl="0" indent="-182563" algn="l" defTabSz="457200" rtl="0" eaLnBrk="1" fontAlgn="auto" latinLnBrk="0" hangingPunct="1">
              <a:lnSpc>
                <a:spcPct val="100000"/>
              </a:lnSpc>
              <a:spcBef>
                <a:spcPct val="20000"/>
              </a:spcBef>
              <a:spcAft>
                <a:spcPts val="0"/>
              </a:spcAft>
              <a:buClr>
                <a:srgbClr val="F6BC1C"/>
              </a:buClr>
              <a:buSzTx/>
              <a:buFont typeface="Arial"/>
              <a:buChar char="•"/>
              <a:tabLst/>
              <a:defRPr/>
            </a:pPr>
            <a:endParaRPr kumimoji="0" lang="en-GB" sz="2000" b="0" i="0" u="none" strike="noStrike" kern="1200" cap="none" spc="0" normalizeH="0" baseline="0" noProof="0" dirty="0">
              <a:ln>
                <a:noFill/>
              </a:ln>
              <a:solidFill>
                <a:schemeClr val="tx2">
                  <a:lumMod val="75000"/>
                </a:schemeClr>
              </a:solidFill>
              <a:effectLst/>
              <a:uLnTx/>
              <a:uFillTx/>
              <a:latin typeface="Calibri"/>
              <a:ea typeface="+mn-ea"/>
              <a:cs typeface="+mn-cs"/>
            </a:endParaRPr>
          </a:p>
          <a:p>
            <a:pPr marL="0" marR="0" lvl="0" indent="0" algn="l" defTabSz="457200" rtl="0" eaLnBrk="1" fontAlgn="auto" latinLnBrk="0" hangingPunct="1">
              <a:lnSpc>
                <a:spcPct val="100000"/>
              </a:lnSpc>
              <a:spcBef>
                <a:spcPct val="20000"/>
              </a:spcBef>
              <a:spcAft>
                <a:spcPts val="0"/>
              </a:spcAft>
              <a:buClr>
                <a:srgbClr val="F6BC1C"/>
              </a:buClr>
              <a:buSzTx/>
              <a:buFont typeface="Arial"/>
              <a:buNone/>
              <a:tabLst/>
              <a:defRPr/>
            </a:pPr>
            <a:r>
              <a:rPr kumimoji="0" lang="en-GB" sz="2000" b="1" i="0" u="none" strike="noStrike" kern="1200" cap="none" spc="0" normalizeH="0" baseline="0" noProof="0" dirty="0">
                <a:ln>
                  <a:noFill/>
                </a:ln>
                <a:solidFill>
                  <a:schemeClr val="tx2">
                    <a:lumMod val="75000"/>
                  </a:schemeClr>
                </a:solidFill>
                <a:effectLst/>
                <a:uLnTx/>
                <a:uFillTx/>
                <a:latin typeface="Calibri"/>
                <a:ea typeface="+mn-ea"/>
                <a:cs typeface="+mn-cs"/>
              </a:rPr>
              <a:t>Aims of the service:</a:t>
            </a:r>
          </a:p>
          <a:p>
            <a:pPr marL="0" marR="0" lvl="0" indent="0" algn="l" defTabSz="457200" rtl="0" eaLnBrk="1" fontAlgn="auto" latinLnBrk="0" hangingPunct="1">
              <a:lnSpc>
                <a:spcPct val="100000"/>
              </a:lnSpc>
              <a:spcBef>
                <a:spcPct val="20000"/>
              </a:spcBef>
              <a:spcAft>
                <a:spcPts val="0"/>
              </a:spcAft>
              <a:buClr>
                <a:srgbClr val="F6BC1C"/>
              </a:buClr>
              <a:buSzTx/>
              <a:buFont typeface="Arial"/>
              <a:buNone/>
              <a:tabLst/>
              <a:defRPr/>
            </a:pPr>
            <a:endParaRPr kumimoji="0" lang="en-GB" sz="2000" b="0" i="0" u="none" strike="noStrike" kern="1200" cap="none" spc="0" normalizeH="0" baseline="0" noProof="0" dirty="0">
              <a:ln>
                <a:noFill/>
              </a:ln>
              <a:solidFill>
                <a:schemeClr val="tx2">
                  <a:lumMod val="75000"/>
                </a:schemeClr>
              </a:solidFill>
              <a:effectLst/>
              <a:uLnTx/>
              <a:uFillTx/>
              <a:latin typeface="Calibri"/>
              <a:ea typeface="+mn-ea"/>
              <a:cs typeface="+mn-cs"/>
            </a:endParaRPr>
          </a:p>
          <a:p>
            <a:pPr marL="0" marR="0" lvl="0" indent="0" algn="l" defTabSz="457200" rtl="0" eaLnBrk="1" fontAlgn="auto" latinLnBrk="0" hangingPunct="1">
              <a:lnSpc>
                <a:spcPct val="100000"/>
              </a:lnSpc>
              <a:spcBef>
                <a:spcPct val="20000"/>
              </a:spcBef>
              <a:spcAft>
                <a:spcPts val="0"/>
              </a:spcAft>
              <a:buClr>
                <a:srgbClr val="F6BC1C"/>
              </a:buClr>
              <a:buSzTx/>
              <a:buFont typeface="Arial"/>
              <a:buNone/>
              <a:tabLst/>
              <a:defRPr/>
            </a:pPr>
            <a:r>
              <a:rPr kumimoji="0" lang="en-GB" sz="2000" b="0" i="0" u="none" strike="noStrike" kern="1200" cap="none" spc="0" normalizeH="0" baseline="0" noProof="0" dirty="0">
                <a:ln>
                  <a:noFill/>
                </a:ln>
                <a:solidFill>
                  <a:schemeClr val="tx2">
                    <a:lumMod val="75000"/>
                  </a:schemeClr>
                </a:solidFill>
                <a:effectLst/>
                <a:uLnTx/>
                <a:uFillTx/>
                <a:latin typeface="Calibri"/>
                <a:ea typeface="+mn-ea"/>
                <a:cs typeface="+mn-cs"/>
              </a:rPr>
              <a:t>To improve the emotional wellbeing and mental health outcomes for young people via advice, support, consultation, effective interventions, relapse prevention and integrated care pathways within and across services in Bexley</a:t>
            </a:r>
          </a:p>
          <a:p>
            <a:endParaRPr lang="en-GB" dirty="0"/>
          </a:p>
        </p:txBody>
      </p:sp>
    </p:spTree>
    <p:extLst>
      <p:ext uri="{BB962C8B-B14F-4D97-AF65-F5344CB8AC3E}">
        <p14:creationId xmlns:p14="http://schemas.microsoft.com/office/powerpoint/2010/main" val="331880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131869"/>
            <a:ext cx="7632848" cy="4571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4941" y="260648"/>
            <a:ext cx="1183483" cy="720000"/>
          </a:xfrm>
          <a:prstGeom prst="rect">
            <a:avLst/>
          </a:prstGeom>
        </p:spPr>
      </p:pic>
      <p:sp>
        <p:nvSpPr>
          <p:cNvPr id="7" name="Content Placeholder 2"/>
          <p:cNvSpPr txBox="1">
            <a:spLocks/>
          </p:cNvSpPr>
          <p:nvPr/>
        </p:nvSpPr>
        <p:spPr>
          <a:xfrm>
            <a:off x="683568" y="1988840"/>
            <a:ext cx="7632848" cy="4248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solidFill>
                  <a:schemeClr val="tx2">
                    <a:lumMod val="75000"/>
                  </a:schemeClr>
                </a:solidFill>
              </a:rPr>
              <a:t>The service model reflects the strategic priorities in Bexley to: </a:t>
            </a:r>
          </a:p>
          <a:p>
            <a:pPr marL="0" indent="0">
              <a:buNone/>
            </a:pPr>
            <a:endParaRPr lang="en-GB" sz="2000" dirty="0">
              <a:solidFill>
                <a:schemeClr val="tx2">
                  <a:lumMod val="75000"/>
                </a:schemeClr>
              </a:solidFill>
            </a:endParaRPr>
          </a:p>
          <a:p>
            <a:pPr>
              <a:buFont typeface="Wingdings" pitchFamily="2" charset="2"/>
              <a:buChar char="Ø"/>
            </a:pPr>
            <a:r>
              <a:rPr lang="en-GB" sz="2000" dirty="0">
                <a:solidFill>
                  <a:schemeClr val="tx2">
                    <a:lumMod val="75000"/>
                  </a:schemeClr>
                </a:solidFill>
              </a:rPr>
              <a:t>   Increase the resilience of Bexley children and young people</a:t>
            </a:r>
          </a:p>
          <a:p>
            <a:pPr marL="0" indent="0">
              <a:buNone/>
            </a:pPr>
            <a:endParaRPr lang="en-GB" sz="2000" dirty="0">
              <a:solidFill>
                <a:schemeClr val="tx2">
                  <a:lumMod val="75000"/>
                </a:schemeClr>
              </a:solidFill>
            </a:endParaRPr>
          </a:p>
          <a:p>
            <a:pPr>
              <a:buFont typeface="Wingdings" pitchFamily="2" charset="2"/>
              <a:buChar char="Ø"/>
            </a:pPr>
            <a:r>
              <a:rPr lang="en-GB" sz="2000" dirty="0">
                <a:solidFill>
                  <a:schemeClr val="tx2">
                    <a:lumMod val="75000"/>
                  </a:schemeClr>
                </a:solidFill>
              </a:rPr>
              <a:t>   Prevent emotional and mental health difficulties from developing</a:t>
            </a:r>
          </a:p>
          <a:p>
            <a:pPr marL="0" indent="0">
              <a:buNone/>
            </a:pPr>
            <a:r>
              <a:rPr lang="en-GB" sz="2000" dirty="0">
                <a:solidFill>
                  <a:schemeClr val="tx2">
                    <a:lumMod val="75000"/>
                  </a:schemeClr>
                </a:solidFill>
              </a:rPr>
              <a:t>         or becoming entrenched </a:t>
            </a:r>
          </a:p>
          <a:p>
            <a:pPr marL="0" indent="0">
              <a:buNone/>
            </a:pPr>
            <a:endParaRPr lang="en-GB" sz="2000" dirty="0">
              <a:solidFill>
                <a:schemeClr val="tx2">
                  <a:lumMod val="75000"/>
                </a:schemeClr>
              </a:solidFill>
            </a:endParaRPr>
          </a:p>
          <a:p>
            <a:pPr>
              <a:buFont typeface="Wingdings" pitchFamily="2" charset="2"/>
              <a:buChar char="Ø"/>
            </a:pPr>
            <a:r>
              <a:rPr lang="en-GB" sz="2000" dirty="0">
                <a:solidFill>
                  <a:schemeClr val="tx2">
                    <a:lumMod val="75000"/>
                  </a:schemeClr>
                </a:solidFill>
              </a:rPr>
              <a:t>   Protect children and young people from harm</a:t>
            </a:r>
          </a:p>
          <a:p>
            <a:pPr>
              <a:spcAft>
                <a:spcPts val="1200"/>
              </a:spcAft>
              <a:buFont typeface="Wingdings" pitchFamily="2" charset="2"/>
              <a:buChar char="§"/>
            </a:pPr>
            <a:endParaRPr lang="en-GB" sz="2000" dirty="0">
              <a:solidFill>
                <a:schemeClr val="tx2">
                  <a:lumMod val="75000"/>
                </a:schemeClr>
              </a:solidFill>
            </a:endParaRPr>
          </a:p>
          <a:p>
            <a:pPr marL="0" indent="0">
              <a:spcAft>
                <a:spcPts val="1200"/>
              </a:spcAft>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p:txBody>
      </p:sp>
      <p:sp>
        <p:nvSpPr>
          <p:cNvPr id="8" name="Content Placeholder 2"/>
          <p:cNvSpPr txBox="1">
            <a:spLocks/>
          </p:cNvSpPr>
          <p:nvPr/>
        </p:nvSpPr>
        <p:spPr>
          <a:xfrm>
            <a:off x="683568" y="4149080"/>
            <a:ext cx="7704856" cy="20882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p:txBody>
      </p:sp>
      <p:sp>
        <p:nvSpPr>
          <p:cNvPr id="9" name="TextBox 8">
            <a:extLst>
              <a:ext uri="{FF2B5EF4-FFF2-40B4-BE49-F238E27FC236}">
                <a16:creationId xmlns:a16="http://schemas.microsoft.com/office/drawing/2014/main" id="{4E5F2433-26E4-4A75-B1E0-12F0947806D7}"/>
              </a:ext>
            </a:extLst>
          </p:cNvPr>
          <p:cNvSpPr txBox="1"/>
          <p:nvPr/>
        </p:nvSpPr>
        <p:spPr>
          <a:xfrm>
            <a:off x="971600" y="1422793"/>
            <a:ext cx="5814392" cy="400110"/>
          </a:xfrm>
          <a:prstGeom prst="rect">
            <a:avLst/>
          </a:prstGeom>
          <a:noFill/>
        </p:spPr>
        <p:txBody>
          <a:bodyPr wrap="square">
            <a:spAutoFit/>
          </a:bodyPr>
          <a:lstStyle/>
          <a:p>
            <a:r>
              <a:rPr lang="en-US" sz="2000" b="1" dirty="0">
                <a:solidFill>
                  <a:schemeClr val="tx2">
                    <a:lumMod val="75000"/>
                  </a:schemeClr>
                </a:solidFill>
              </a:rPr>
              <a:t>Strategic priorities in Bexley</a:t>
            </a:r>
            <a:endParaRPr lang="en-GB" sz="2000" b="1" dirty="0">
              <a:solidFill>
                <a:schemeClr val="tx2">
                  <a:lumMod val="75000"/>
                </a:schemeClr>
              </a:solidFill>
            </a:endParaRPr>
          </a:p>
        </p:txBody>
      </p:sp>
    </p:spTree>
    <p:extLst>
      <p:ext uri="{BB962C8B-B14F-4D97-AF65-F5344CB8AC3E}">
        <p14:creationId xmlns:p14="http://schemas.microsoft.com/office/powerpoint/2010/main" val="144711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131869"/>
            <a:ext cx="7632848" cy="4571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83568" y="1249596"/>
            <a:ext cx="7632848" cy="523220"/>
          </a:xfrm>
          <a:prstGeom prst="rect">
            <a:avLst/>
          </a:prstGeom>
          <a:noFill/>
        </p:spPr>
        <p:txBody>
          <a:bodyPr wrap="square" rtlCol="0">
            <a:spAutoFit/>
          </a:bodyPr>
          <a:lstStyle/>
          <a:p>
            <a:r>
              <a:rPr lang="en-GB" sz="2800" b="1" dirty="0">
                <a:solidFill>
                  <a:schemeClr val="accent2">
                    <a:lumMod val="50000"/>
                  </a:schemeClr>
                </a:solidFill>
              </a:rPr>
              <a:t> INTRODUCTION</a:t>
            </a:r>
            <a:endParaRPr lang="en-GB" b="1" dirty="0">
              <a:solidFill>
                <a:schemeClr val="accent2">
                  <a:lumMod val="50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4941" y="260648"/>
            <a:ext cx="1183483" cy="720000"/>
          </a:xfrm>
          <a:prstGeom prst="rect">
            <a:avLst/>
          </a:prstGeom>
        </p:spPr>
      </p:pic>
      <p:sp>
        <p:nvSpPr>
          <p:cNvPr id="9" name="Content Placeholder 2"/>
          <p:cNvSpPr>
            <a:spLocks noGrp="1"/>
          </p:cNvSpPr>
          <p:nvPr>
            <p:ph idx="1"/>
          </p:nvPr>
        </p:nvSpPr>
        <p:spPr>
          <a:xfrm>
            <a:off x="683568" y="1988840"/>
            <a:ext cx="7704856" cy="4418777"/>
          </a:xfrm>
        </p:spPr>
        <p:txBody>
          <a:bodyPr>
            <a:normAutofit/>
          </a:bodyPr>
          <a:lstStyle/>
          <a:p>
            <a:pPr algn="just"/>
            <a:r>
              <a:rPr lang="en-GB" sz="1800" dirty="0">
                <a:solidFill>
                  <a:schemeClr val="tx2"/>
                </a:solidFill>
              </a:rPr>
              <a:t>Child and Adolescent Mental Health service in Bexley are commissioned by NHS Bexley CCG, the London Borough of Bexley and South London Partnership (crisis care). </a:t>
            </a:r>
          </a:p>
          <a:p>
            <a:pPr algn="just"/>
            <a:endParaRPr lang="en-GB" sz="1800" dirty="0">
              <a:solidFill>
                <a:schemeClr val="tx2"/>
              </a:solidFill>
            </a:endParaRPr>
          </a:p>
          <a:p>
            <a:pPr algn="just"/>
            <a:r>
              <a:rPr lang="en-GB" sz="1800" dirty="0">
                <a:solidFill>
                  <a:schemeClr val="tx2"/>
                </a:solidFill>
              </a:rPr>
              <a:t>The service is needs-based and provides specialist mental health care and treatment for children and young people aged 0-18 years, with moderate to severe and acute mental health conditions</a:t>
            </a:r>
          </a:p>
          <a:p>
            <a:pPr algn="just"/>
            <a:endParaRPr lang="en-GB" sz="1800" dirty="0">
              <a:solidFill>
                <a:schemeClr val="tx2"/>
              </a:solidFill>
            </a:endParaRPr>
          </a:p>
          <a:p>
            <a:pPr algn="just"/>
            <a:r>
              <a:rPr lang="en-GB" sz="1800" dirty="0">
                <a:solidFill>
                  <a:schemeClr val="tx2"/>
                </a:solidFill>
              </a:rPr>
              <a:t>The service is delivered according to the principles of Children and Young People Increasing Access to Psychological Therapies (CYP-IAPT). Comprising of evidence based interventions, young peoples participation, improving access and the use of routine outcome measures</a:t>
            </a:r>
          </a:p>
          <a:p>
            <a:pPr algn="just"/>
            <a:endParaRPr lang="en-GB" sz="1800" dirty="0">
              <a:solidFill>
                <a:schemeClr val="tx2"/>
              </a:solidFill>
            </a:endParaRPr>
          </a:p>
          <a:p>
            <a:pPr algn="just"/>
            <a:r>
              <a:rPr lang="en-GB" sz="1800" dirty="0">
                <a:solidFill>
                  <a:schemeClr val="tx2"/>
                </a:solidFill>
              </a:rPr>
              <a:t>SLP commissioned services provided by </a:t>
            </a:r>
            <a:r>
              <a:rPr lang="en-GB" sz="1800" dirty="0" err="1">
                <a:solidFill>
                  <a:schemeClr val="tx2"/>
                </a:solidFill>
              </a:rPr>
              <a:t>Oxleas</a:t>
            </a:r>
            <a:r>
              <a:rPr lang="en-GB" sz="1800" dirty="0">
                <a:solidFill>
                  <a:schemeClr val="tx2"/>
                </a:solidFill>
              </a:rPr>
              <a:t> CAMHS- DBT and crisis care</a:t>
            </a:r>
          </a:p>
          <a:p>
            <a:pPr marL="0" indent="0" algn="just">
              <a:buNone/>
            </a:pPr>
            <a:endParaRPr lang="en-GB" sz="1800" dirty="0">
              <a:solidFill>
                <a:schemeClr val="accent2">
                  <a:lumMod val="50000"/>
                </a:schemeClr>
              </a:solidFill>
            </a:endParaRPr>
          </a:p>
          <a:p>
            <a:pPr marL="0" indent="0" algn="just">
              <a:buNone/>
            </a:pPr>
            <a:endParaRPr lang="en-GB" sz="1800" dirty="0">
              <a:solidFill>
                <a:schemeClr val="accent2">
                  <a:lumMod val="50000"/>
                </a:schemeClr>
              </a:solidFill>
            </a:endParaRPr>
          </a:p>
          <a:p>
            <a:pPr marL="0" indent="0" algn="just">
              <a:buNone/>
            </a:pPr>
            <a:endParaRPr lang="en-GB" sz="1800" dirty="0">
              <a:solidFill>
                <a:schemeClr val="accent2">
                  <a:lumMod val="50000"/>
                </a:schemeClr>
              </a:solidFill>
            </a:endParaRPr>
          </a:p>
          <a:p>
            <a:pPr marL="0" indent="0" algn="just">
              <a:buNone/>
            </a:pPr>
            <a:endParaRPr lang="en-GB" sz="1800" dirty="0">
              <a:solidFill>
                <a:schemeClr val="accent2">
                  <a:lumMod val="50000"/>
                </a:schemeClr>
              </a:solidFill>
            </a:endParaRPr>
          </a:p>
          <a:p>
            <a:pPr marL="0" indent="0" algn="just">
              <a:buNone/>
            </a:pPr>
            <a:endParaRPr lang="en-GB" sz="1800" dirty="0">
              <a:solidFill>
                <a:schemeClr val="accent2">
                  <a:lumMod val="50000"/>
                </a:schemeClr>
              </a:solidFill>
            </a:endParaRPr>
          </a:p>
        </p:txBody>
      </p:sp>
      <p:sp>
        <p:nvSpPr>
          <p:cNvPr id="8" name="Content Placeholder 2"/>
          <p:cNvSpPr txBox="1">
            <a:spLocks/>
          </p:cNvSpPr>
          <p:nvPr/>
        </p:nvSpPr>
        <p:spPr>
          <a:xfrm>
            <a:off x="683568" y="5157192"/>
            <a:ext cx="7704856"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sz="1800" dirty="0">
              <a:solidFill>
                <a:schemeClr val="accent2">
                  <a:lumMod val="50000"/>
                </a:schemeClr>
              </a:solidFill>
            </a:endParaRPr>
          </a:p>
        </p:txBody>
      </p:sp>
      <p:sp>
        <p:nvSpPr>
          <p:cNvPr id="10" name="Content Placeholder 2"/>
          <p:cNvSpPr txBox="1">
            <a:spLocks/>
          </p:cNvSpPr>
          <p:nvPr/>
        </p:nvSpPr>
        <p:spPr>
          <a:xfrm>
            <a:off x="671899" y="3863144"/>
            <a:ext cx="7704856"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sz="1800" dirty="0">
              <a:solidFill>
                <a:schemeClr val="accent2">
                  <a:lumMod val="50000"/>
                </a:schemeClr>
              </a:solidFill>
            </a:endParaRPr>
          </a:p>
        </p:txBody>
      </p:sp>
    </p:spTree>
    <p:extLst>
      <p:ext uri="{BB962C8B-B14F-4D97-AF65-F5344CB8AC3E}">
        <p14:creationId xmlns:p14="http://schemas.microsoft.com/office/powerpoint/2010/main" val="83808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6FDF0-F770-4E32-98B1-2254743603BA}"/>
              </a:ext>
            </a:extLst>
          </p:cNvPr>
          <p:cNvSpPr>
            <a:spLocks noGrp="1"/>
          </p:cNvSpPr>
          <p:nvPr>
            <p:ph type="title"/>
          </p:nvPr>
        </p:nvSpPr>
        <p:spPr/>
        <p:txBody>
          <a:bodyPr/>
          <a:lstStyle/>
          <a:p>
            <a:r>
              <a:rPr lang="en-GB" b="1" i="1" dirty="0">
                <a:solidFill>
                  <a:schemeClr val="tx2">
                    <a:lumMod val="75000"/>
                  </a:schemeClr>
                </a:solidFill>
              </a:rPr>
              <a:t>Service Provision Key Element</a:t>
            </a:r>
          </a:p>
        </p:txBody>
      </p:sp>
      <p:sp>
        <p:nvSpPr>
          <p:cNvPr id="3" name="Content Placeholder 2">
            <a:extLst>
              <a:ext uri="{FF2B5EF4-FFF2-40B4-BE49-F238E27FC236}">
                <a16:creationId xmlns:a16="http://schemas.microsoft.com/office/drawing/2014/main" id="{EC7A010F-00FE-4DE6-BC0A-CE579C571463}"/>
              </a:ext>
            </a:extLst>
          </p:cNvPr>
          <p:cNvSpPr>
            <a:spLocks noGrp="1"/>
          </p:cNvSpPr>
          <p:nvPr>
            <p:ph idx="1"/>
          </p:nvPr>
        </p:nvSpPr>
        <p:spPr/>
        <p:txBody>
          <a:bodyPr>
            <a:normAutofit fontScale="47500" lnSpcReduction="20000"/>
          </a:bodyPr>
          <a:lstStyle/>
          <a:p>
            <a:pPr marL="0" lvl="0" indent="0">
              <a:buNone/>
            </a:pPr>
            <a:r>
              <a:rPr lang="en-GB" b="1" dirty="0">
                <a:solidFill>
                  <a:schemeClr val="tx2">
                    <a:lumMod val="75000"/>
                  </a:schemeClr>
                </a:solidFill>
              </a:rPr>
              <a:t>Service delivery locations</a:t>
            </a:r>
          </a:p>
          <a:p>
            <a:pPr marL="0" lvl="0" indent="0">
              <a:buNone/>
            </a:pPr>
            <a:endParaRPr lang="en-GB" sz="1200" dirty="0">
              <a:solidFill>
                <a:schemeClr val="tx2">
                  <a:lumMod val="75000"/>
                </a:schemeClr>
              </a:solidFill>
            </a:endParaRPr>
          </a:p>
          <a:p>
            <a:pPr lvl="0"/>
            <a:r>
              <a:rPr lang="en-GB" dirty="0">
                <a:solidFill>
                  <a:schemeClr val="tx2">
                    <a:lumMod val="75000"/>
                  </a:schemeClr>
                </a:solidFill>
              </a:rPr>
              <a:t>Children &amp; YP offered choice of location </a:t>
            </a:r>
          </a:p>
          <a:p>
            <a:pPr lvl="0"/>
            <a:r>
              <a:rPr lang="en-GB" dirty="0">
                <a:solidFill>
                  <a:schemeClr val="tx2">
                    <a:lumMod val="75000"/>
                  </a:schemeClr>
                </a:solidFill>
              </a:rPr>
              <a:t>Integrated mental and physical health services delivered from main hubs: </a:t>
            </a:r>
          </a:p>
          <a:p>
            <a:pPr marL="0" lvl="0" indent="0">
              <a:buNone/>
            </a:pPr>
            <a:endParaRPr lang="en-GB" dirty="0">
              <a:solidFill>
                <a:schemeClr val="tx2">
                  <a:lumMod val="75000"/>
                </a:schemeClr>
              </a:solidFill>
            </a:endParaRPr>
          </a:p>
          <a:p>
            <a:pPr marL="0" lvl="0" indent="0">
              <a:buNone/>
            </a:pPr>
            <a:r>
              <a:rPr lang="en-GB" b="1" dirty="0">
                <a:solidFill>
                  <a:schemeClr val="tx2">
                    <a:lumMod val="75000"/>
                  </a:schemeClr>
                </a:solidFill>
              </a:rPr>
              <a:t>Park Crescent</a:t>
            </a:r>
            <a:r>
              <a:rPr lang="en-GB" dirty="0">
                <a:solidFill>
                  <a:schemeClr val="tx2">
                    <a:lumMod val="75000"/>
                  </a:schemeClr>
                </a:solidFill>
              </a:rPr>
              <a:t>: </a:t>
            </a:r>
            <a:r>
              <a:rPr lang="en-GB" b="1" dirty="0">
                <a:solidFill>
                  <a:schemeClr val="tx2">
                    <a:lumMod val="75000"/>
                  </a:schemeClr>
                </a:solidFill>
              </a:rPr>
              <a:t>CAMHS</a:t>
            </a:r>
          </a:p>
          <a:p>
            <a:pPr marL="0" lvl="0" indent="0">
              <a:buNone/>
            </a:pPr>
            <a:r>
              <a:rPr lang="en-GB" dirty="0">
                <a:solidFill>
                  <a:schemeClr val="tx2">
                    <a:lumMod val="75000"/>
                  </a:schemeClr>
                </a:solidFill>
              </a:rPr>
              <a:t>                    Adolescent</a:t>
            </a:r>
          </a:p>
          <a:p>
            <a:pPr marL="0" lvl="0" indent="0">
              <a:buNone/>
            </a:pPr>
            <a:r>
              <a:rPr lang="en-GB" dirty="0">
                <a:solidFill>
                  <a:schemeClr val="tx2">
                    <a:lumMod val="75000"/>
                  </a:schemeClr>
                </a:solidFill>
              </a:rPr>
              <a:t>                    LAC/Edge of Care</a:t>
            </a:r>
          </a:p>
          <a:p>
            <a:pPr marL="0" lvl="0" indent="0">
              <a:buNone/>
            </a:pPr>
            <a:r>
              <a:rPr lang="en-GB" dirty="0">
                <a:solidFill>
                  <a:schemeClr val="tx2">
                    <a:lumMod val="75000"/>
                  </a:schemeClr>
                </a:solidFill>
              </a:rPr>
              <a:t>                    Generic team</a:t>
            </a:r>
          </a:p>
          <a:p>
            <a:pPr marL="0" lvl="0" indent="0">
              <a:buNone/>
            </a:pPr>
            <a:r>
              <a:rPr lang="en-GB" dirty="0">
                <a:solidFill>
                  <a:schemeClr val="tx2">
                    <a:lumMod val="75000"/>
                  </a:schemeClr>
                </a:solidFill>
              </a:rPr>
              <a:t>		    </a:t>
            </a:r>
          </a:p>
          <a:p>
            <a:pPr marL="0" lvl="0" indent="0">
              <a:buNone/>
            </a:pPr>
            <a:r>
              <a:rPr lang="en-GB" b="1" dirty="0">
                <a:solidFill>
                  <a:schemeClr val="tx2">
                    <a:lumMod val="75000"/>
                  </a:schemeClr>
                </a:solidFill>
              </a:rPr>
              <a:t>Acorns(Queen Mary): CAMHS</a:t>
            </a:r>
          </a:p>
          <a:p>
            <a:pPr marL="0" lvl="0" indent="0">
              <a:buNone/>
            </a:pPr>
            <a:r>
              <a:rPr lang="en-GB" dirty="0">
                <a:solidFill>
                  <a:schemeClr val="tx2">
                    <a:lumMod val="75000"/>
                  </a:schemeClr>
                </a:solidFill>
              </a:rPr>
              <a:t>                      LD/ND</a:t>
            </a:r>
          </a:p>
          <a:p>
            <a:pPr marL="0" lvl="0" indent="0">
              <a:buNone/>
            </a:pPr>
            <a:r>
              <a:rPr lang="en-GB" dirty="0">
                <a:solidFill>
                  <a:schemeClr val="tx2">
                    <a:lumMod val="75000"/>
                  </a:schemeClr>
                </a:solidFill>
              </a:rPr>
              <a:t>                      ADHD/Community Paediatrics</a:t>
            </a:r>
          </a:p>
          <a:p>
            <a:pPr marL="0" lvl="0" indent="0">
              <a:buNone/>
            </a:pPr>
            <a:endParaRPr lang="en-GB" dirty="0">
              <a:solidFill>
                <a:schemeClr val="tx2">
                  <a:lumMod val="75000"/>
                </a:schemeClr>
              </a:solidFill>
            </a:endParaRPr>
          </a:p>
          <a:p>
            <a:pPr marL="0" lvl="0" indent="0">
              <a:buNone/>
            </a:pPr>
            <a:r>
              <a:rPr lang="en-GB" b="1" dirty="0">
                <a:solidFill>
                  <a:schemeClr val="tx2">
                    <a:lumMod val="75000"/>
                  </a:schemeClr>
                </a:solidFill>
              </a:rPr>
              <a:t>High Point House: CAMHS    </a:t>
            </a:r>
          </a:p>
          <a:p>
            <a:pPr marL="0" lvl="0" indent="0">
              <a:buNone/>
            </a:pPr>
            <a:r>
              <a:rPr lang="en-GB" dirty="0">
                <a:solidFill>
                  <a:schemeClr val="tx2">
                    <a:lumMod val="75000"/>
                  </a:schemeClr>
                </a:solidFill>
              </a:rPr>
              <a:t>  Tri-Borough Crisis and DBT service</a:t>
            </a:r>
          </a:p>
          <a:p>
            <a:pPr marL="0" lvl="0" indent="0">
              <a:buNone/>
            </a:pPr>
            <a:endParaRPr lang="en-GB" dirty="0">
              <a:solidFill>
                <a:schemeClr val="tx2">
                  <a:lumMod val="75000"/>
                </a:schemeClr>
              </a:solidFill>
            </a:endParaRPr>
          </a:p>
          <a:p>
            <a:pPr lvl="0"/>
            <a:r>
              <a:rPr lang="en-GB" dirty="0">
                <a:solidFill>
                  <a:schemeClr val="tx2">
                    <a:lumMod val="75000"/>
                  </a:schemeClr>
                </a:solidFill>
              </a:rPr>
              <a:t>A range of other community settings including School, Mooring, LBB &amp; Home settings</a:t>
            </a:r>
          </a:p>
          <a:p>
            <a:endParaRPr lang="en-GB" dirty="0"/>
          </a:p>
        </p:txBody>
      </p:sp>
    </p:spTree>
    <p:extLst>
      <p:ext uri="{BB962C8B-B14F-4D97-AF65-F5344CB8AC3E}">
        <p14:creationId xmlns:p14="http://schemas.microsoft.com/office/powerpoint/2010/main" val="385712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4677C-D571-43B4-A8A6-E9D7A32156C4}"/>
              </a:ext>
            </a:extLst>
          </p:cNvPr>
          <p:cNvSpPr>
            <a:spLocks noGrp="1"/>
          </p:cNvSpPr>
          <p:nvPr>
            <p:ph type="title"/>
          </p:nvPr>
        </p:nvSpPr>
        <p:spPr/>
        <p:txBody>
          <a:bodyPr/>
          <a:lstStyle/>
          <a:p>
            <a:r>
              <a:rPr lang="en-GB" b="1" i="1" dirty="0">
                <a:solidFill>
                  <a:schemeClr val="tx2">
                    <a:lumMod val="75000"/>
                  </a:schemeClr>
                </a:solidFill>
              </a:rPr>
              <a:t>Service Provision: Key elements</a:t>
            </a:r>
          </a:p>
        </p:txBody>
      </p:sp>
      <p:sp>
        <p:nvSpPr>
          <p:cNvPr id="3" name="Content Placeholder 2">
            <a:extLst>
              <a:ext uri="{FF2B5EF4-FFF2-40B4-BE49-F238E27FC236}">
                <a16:creationId xmlns:a16="http://schemas.microsoft.com/office/drawing/2014/main" id="{17C15309-8D1D-45FD-842C-E08090884186}"/>
              </a:ext>
            </a:extLst>
          </p:cNvPr>
          <p:cNvSpPr>
            <a:spLocks noGrp="1"/>
          </p:cNvSpPr>
          <p:nvPr>
            <p:ph idx="1"/>
          </p:nvPr>
        </p:nvSpPr>
        <p:spPr/>
        <p:txBody>
          <a:bodyPr>
            <a:normAutofit fontScale="77500" lnSpcReduction="20000"/>
          </a:bodyPr>
          <a:lstStyle/>
          <a:p>
            <a:pPr marL="0" lvl="0" indent="0">
              <a:buNone/>
            </a:pPr>
            <a:r>
              <a:rPr lang="en-GB" b="1" dirty="0">
                <a:solidFill>
                  <a:schemeClr val="tx2">
                    <a:lumMod val="75000"/>
                  </a:schemeClr>
                </a:solidFill>
              </a:rPr>
              <a:t>Prevention and early intervention</a:t>
            </a:r>
          </a:p>
          <a:p>
            <a:pPr marL="0" lvl="0" indent="0">
              <a:buNone/>
            </a:pPr>
            <a:endParaRPr lang="en-GB" dirty="0">
              <a:solidFill>
                <a:schemeClr val="tx2">
                  <a:lumMod val="75000"/>
                </a:schemeClr>
              </a:solidFill>
            </a:endParaRPr>
          </a:p>
          <a:p>
            <a:pPr lvl="0"/>
            <a:r>
              <a:rPr lang="en-GB" dirty="0">
                <a:solidFill>
                  <a:schemeClr val="tx2">
                    <a:lumMod val="75000"/>
                  </a:schemeClr>
                </a:solidFill>
              </a:rPr>
              <a:t>Support, advice, consultation and training programme for professionals - actively promoted and accessible when needed</a:t>
            </a:r>
          </a:p>
          <a:p>
            <a:pPr marL="0" lvl="0" indent="0">
              <a:buNone/>
            </a:pPr>
            <a:endParaRPr lang="en-GB" dirty="0">
              <a:solidFill>
                <a:schemeClr val="tx2">
                  <a:lumMod val="75000"/>
                </a:schemeClr>
              </a:solidFill>
            </a:endParaRPr>
          </a:p>
          <a:p>
            <a:pPr lvl="0"/>
            <a:r>
              <a:rPr lang="en-GB" dirty="0">
                <a:solidFill>
                  <a:schemeClr val="tx2">
                    <a:lumMod val="75000"/>
                  </a:schemeClr>
                </a:solidFill>
              </a:rPr>
              <a:t>Core offer of clinical in-reach to state funded schools </a:t>
            </a:r>
          </a:p>
          <a:p>
            <a:pPr marL="0" lvl="0" indent="0">
              <a:buNone/>
            </a:pPr>
            <a:endParaRPr lang="en-GB" dirty="0">
              <a:solidFill>
                <a:schemeClr val="tx2">
                  <a:lumMod val="75000"/>
                </a:schemeClr>
              </a:solidFill>
            </a:endParaRPr>
          </a:p>
          <a:p>
            <a:pPr lvl="0"/>
            <a:r>
              <a:rPr lang="en-GB" dirty="0">
                <a:solidFill>
                  <a:schemeClr val="tx2">
                    <a:lumMod val="75000"/>
                  </a:schemeClr>
                </a:solidFill>
              </a:rPr>
              <a:t>Targeted mental health interventions (e.g. joint assessments with partners and clinical interventions) for vulnerable children and young people (e.g. LAC, CIN, Children on the edge of care, ADHD service)</a:t>
            </a:r>
          </a:p>
          <a:p>
            <a:endParaRPr lang="en-GB" dirty="0"/>
          </a:p>
        </p:txBody>
      </p:sp>
    </p:spTree>
    <p:extLst>
      <p:ext uri="{BB962C8B-B14F-4D97-AF65-F5344CB8AC3E}">
        <p14:creationId xmlns:p14="http://schemas.microsoft.com/office/powerpoint/2010/main" val="1945852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0359-8295-4D8F-B560-8446A1FFFF5D}"/>
              </a:ext>
            </a:extLst>
          </p:cNvPr>
          <p:cNvSpPr>
            <a:spLocks noGrp="1"/>
          </p:cNvSpPr>
          <p:nvPr>
            <p:ph type="title"/>
          </p:nvPr>
        </p:nvSpPr>
        <p:spPr/>
        <p:txBody>
          <a:bodyPr/>
          <a:lstStyle/>
          <a:p>
            <a:r>
              <a:rPr lang="en-GB" b="1" i="1" dirty="0">
                <a:solidFill>
                  <a:schemeClr val="tx2">
                    <a:lumMod val="75000"/>
                  </a:schemeClr>
                </a:solidFill>
              </a:rPr>
              <a:t>Service Provision: Key elements</a:t>
            </a:r>
          </a:p>
        </p:txBody>
      </p:sp>
      <p:sp>
        <p:nvSpPr>
          <p:cNvPr id="3" name="Content Placeholder 2">
            <a:extLst>
              <a:ext uri="{FF2B5EF4-FFF2-40B4-BE49-F238E27FC236}">
                <a16:creationId xmlns:a16="http://schemas.microsoft.com/office/drawing/2014/main" id="{AD18F5B7-25EF-4215-BB4F-C80988B65DE6}"/>
              </a:ext>
            </a:extLst>
          </p:cNvPr>
          <p:cNvSpPr>
            <a:spLocks noGrp="1"/>
          </p:cNvSpPr>
          <p:nvPr>
            <p:ph idx="1"/>
          </p:nvPr>
        </p:nvSpPr>
        <p:spPr/>
        <p:txBody>
          <a:bodyPr>
            <a:normAutofit fontScale="55000" lnSpcReduction="20000"/>
          </a:bodyPr>
          <a:lstStyle/>
          <a:p>
            <a:pPr marL="0" lvl="0" indent="0">
              <a:buNone/>
            </a:pPr>
            <a:r>
              <a:rPr lang="en-GB" b="1" dirty="0">
                <a:solidFill>
                  <a:schemeClr val="tx2">
                    <a:lumMod val="75000"/>
                  </a:schemeClr>
                </a:solidFill>
              </a:rPr>
              <a:t>Clinical Interventions</a:t>
            </a:r>
          </a:p>
          <a:p>
            <a:pPr marL="0" lvl="0" indent="0">
              <a:buNone/>
            </a:pPr>
            <a:endParaRPr lang="en-GB" sz="1200" dirty="0">
              <a:solidFill>
                <a:schemeClr val="tx2">
                  <a:lumMod val="75000"/>
                </a:schemeClr>
              </a:solidFill>
            </a:endParaRPr>
          </a:p>
          <a:p>
            <a:pPr lvl="0"/>
            <a:r>
              <a:rPr lang="en-GB" dirty="0">
                <a:solidFill>
                  <a:schemeClr val="tx2">
                    <a:lumMod val="75000"/>
                  </a:schemeClr>
                </a:solidFill>
              </a:rPr>
              <a:t>Services delivered according to CYP IAPT principles: </a:t>
            </a:r>
          </a:p>
          <a:p>
            <a:pPr marL="0" lvl="0" indent="0">
              <a:buNone/>
            </a:pPr>
            <a:r>
              <a:rPr lang="en-GB" dirty="0">
                <a:solidFill>
                  <a:schemeClr val="tx2">
                    <a:lumMod val="75000"/>
                  </a:schemeClr>
                </a:solidFill>
              </a:rPr>
              <a:t>              - Improved access</a:t>
            </a:r>
          </a:p>
          <a:p>
            <a:pPr marL="0" lvl="0" indent="0">
              <a:buNone/>
            </a:pPr>
            <a:r>
              <a:rPr lang="en-GB" dirty="0">
                <a:solidFill>
                  <a:schemeClr val="tx2">
                    <a:lumMod val="75000"/>
                  </a:schemeClr>
                </a:solidFill>
              </a:rPr>
              <a:t>              - Evidence-based assessment and treatment </a:t>
            </a:r>
          </a:p>
          <a:p>
            <a:pPr marL="0" lvl="0" indent="0">
              <a:buNone/>
            </a:pPr>
            <a:r>
              <a:rPr lang="en-GB" dirty="0">
                <a:solidFill>
                  <a:schemeClr val="tx2">
                    <a:lumMod val="75000"/>
                  </a:schemeClr>
                </a:solidFill>
              </a:rPr>
              <a:t>              - Use of Routine Outcome Measures</a:t>
            </a:r>
          </a:p>
          <a:p>
            <a:pPr marL="0" lvl="0" indent="0">
              <a:buNone/>
            </a:pPr>
            <a:r>
              <a:rPr lang="en-GB" dirty="0">
                <a:solidFill>
                  <a:schemeClr val="tx2">
                    <a:lumMod val="75000"/>
                  </a:schemeClr>
                </a:solidFill>
              </a:rPr>
              <a:t>              - Participation and involvement of children and young people</a:t>
            </a:r>
          </a:p>
          <a:p>
            <a:pPr marL="0" lvl="0" indent="0">
              <a:buNone/>
            </a:pPr>
            <a:r>
              <a:rPr lang="en-GB" dirty="0">
                <a:solidFill>
                  <a:schemeClr val="tx2">
                    <a:lumMod val="75000"/>
                  </a:schemeClr>
                </a:solidFill>
              </a:rPr>
              <a:t>          </a:t>
            </a:r>
          </a:p>
          <a:p>
            <a:pPr lvl="0"/>
            <a:r>
              <a:rPr lang="en-GB" dirty="0">
                <a:solidFill>
                  <a:schemeClr val="tx2">
                    <a:lumMod val="75000"/>
                  </a:schemeClr>
                </a:solidFill>
              </a:rPr>
              <a:t>Rapid response, assertive outreach, intensive &amp; crisis interventions, risk support for young people with acute mental health needs</a:t>
            </a:r>
          </a:p>
          <a:p>
            <a:pPr lvl="0"/>
            <a:endParaRPr lang="en-GB" dirty="0">
              <a:solidFill>
                <a:schemeClr val="tx2">
                  <a:lumMod val="75000"/>
                </a:schemeClr>
              </a:solidFill>
            </a:endParaRPr>
          </a:p>
          <a:p>
            <a:pPr lvl="0"/>
            <a:r>
              <a:rPr lang="en-GB" dirty="0">
                <a:solidFill>
                  <a:schemeClr val="tx2">
                    <a:lumMod val="75000"/>
                  </a:schemeClr>
                </a:solidFill>
              </a:rPr>
              <a:t>In-reach to inpatient settings to support transition and discharge</a:t>
            </a:r>
          </a:p>
          <a:p>
            <a:pPr lvl="0"/>
            <a:r>
              <a:rPr lang="en-GB" dirty="0">
                <a:solidFill>
                  <a:schemeClr val="tx2">
                    <a:lumMod val="75000"/>
                  </a:schemeClr>
                </a:solidFill>
              </a:rPr>
              <a:t>Transitioning from CAMHS to AMH, AMLD and other agencies</a:t>
            </a:r>
          </a:p>
          <a:p>
            <a:pPr lvl="0"/>
            <a:endParaRPr lang="en-GB" dirty="0">
              <a:solidFill>
                <a:schemeClr val="tx2">
                  <a:lumMod val="75000"/>
                </a:schemeClr>
              </a:solidFill>
            </a:endParaRPr>
          </a:p>
          <a:p>
            <a:pPr lvl="0"/>
            <a:r>
              <a:rPr lang="en-GB" dirty="0">
                <a:solidFill>
                  <a:schemeClr val="tx2">
                    <a:lumMod val="75000"/>
                  </a:schemeClr>
                </a:solidFill>
              </a:rPr>
              <a:t>Care management, risk assessment and management, and relapse prevention</a:t>
            </a:r>
          </a:p>
          <a:p>
            <a:endParaRPr lang="en-GB" dirty="0"/>
          </a:p>
        </p:txBody>
      </p:sp>
    </p:spTree>
    <p:extLst>
      <p:ext uri="{BB962C8B-B14F-4D97-AF65-F5344CB8AC3E}">
        <p14:creationId xmlns:p14="http://schemas.microsoft.com/office/powerpoint/2010/main" val="118545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131869"/>
            <a:ext cx="7632848" cy="4571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83568" y="1249596"/>
            <a:ext cx="7632848" cy="523220"/>
          </a:xfrm>
          <a:prstGeom prst="rect">
            <a:avLst/>
          </a:prstGeom>
          <a:noFill/>
        </p:spPr>
        <p:txBody>
          <a:bodyPr wrap="square" rtlCol="0">
            <a:spAutoFit/>
          </a:bodyPr>
          <a:lstStyle/>
          <a:p>
            <a:r>
              <a:rPr lang="en-GB" sz="2800" b="1" dirty="0">
                <a:solidFill>
                  <a:schemeClr val="accent2">
                    <a:lumMod val="50000"/>
                  </a:schemeClr>
                </a:solidFill>
              </a:rPr>
              <a:t> CAMHS SERVICE PROVISION &amp; Clinical Pathway</a:t>
            </a:r>
            <a:endParaRPr lang="en-GB" b="1" dirty="0">
              <a:solidFill>
                <a:schemeClr val="accent2">
                  <a:lumMod val="50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4941" y="260648"/>
            <a:ext cx="1183483" cy="720000"/>
          </a:xfrm>
          <a:prstGeom prst="rect">
            <a:avLst/>
          </a:prstGeom>
        </p:spPr>
      </p:pic>
      <p:sp>
        <p:nvSpPr>
          <p:cNvPr id="7" name="Content Placeholder 2"/>
          <p:cNvSpPr txBox="1">
            <a:spLocks/>
          </p:cNvSpPr>
          <p:nvPr/>
        </p:nvSpPr>
        <p:spPr>
          <a:xfrm>
            <a:off x="683568" y="1988840"/>
            <a:ext cx="7704856" cy="439248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1200"/>
              </a:spcAft>
              <a:buFont typeface="Arial" panose="020B0604020202020204" pitchFamily="34" charset="0"/>
              <a:buNone/>
            </a:pPr>
            <a:r>
              <a:rPr lang="en-GB" sz="1900" dirty="0">
                <a:solidFill>
                  <a:schemeClr val="accent2">
                    <a:lumMod val="50000"/>
                  </a:schemeClr>
                </a:solidFill>
              </a:rPr>
              <a:t>Bexley CAMHS has several clinical pathways comprising of multi disciplinary teams:</a:t>
            </a:r>
          </a:p>
          <a:p>
            <a:pPr>
              <a:spcAft>
                <a:spcPts val="1200"/>
              </a:spcAft>
              <a:buFont typeface="Wingdings" pitchFamily="2" charset="2"/>
              <a:buChar char="§"/>
            </a:pPr>
            <a:r>
              <a:rPr lang="en-GB" sz="1900" dirty="0" err="1">
                <a:solidFill>
                  <a:schemeClr val="accent2">
                    <a:lumMod val="50000"/>
                  </a:schemeClr>
                </a:solidFill>
              </a:rPr>
              <a:t>CHeWs</a:t>
            </a:r>
            <a:r>
              <a:rPr lang="en-GB" sz="1900" dirty="0">
                <a:solidFill>
                  <a:schemeClr val="accent2">
                    <a:lumMod val="50000"/>
                  </a:schemeClr>
                </a:solidFill>
              </a:rPr>
              <a:t>/ Mental Health in Schools Team (newly commissioned)- providing advice, consultation and brief interventions to schools. </a:t>
            </a:r>
          </a:p>
          <a:p>
            <a:pPr>
              <a:spcAft>
                <a:spcPts val="1200"/>
              </a:spcAft>
              <a:buFont typeface="Wingdings" pitchFamily="2" charset="2"/>
              <a:buChar char="§"/>
            </a:pPr>
            <a:r>
              <a:rPr lang="en-GB" sz="1900" dirty="0">
                <a:solidFill>
                  <a:schemeClr val="accent2">
                    <a:lumMod val="50000"/>
                  </a:schemeClr>
                </a:solidFill>
              </a:rPr>
              <a:t>Generic pathway-delivering care and treatment to young people with a range of mental health disorders</a:t>
            </a:r>
          </a:p>
          <a:p>
            <a:pPr>
              <a:spcAft>
                <a:spcPts val="1200"/>
              </a:spcAft>
              <a:buFont typeface="Wingdings" pitchFamily="2" charset="2"/>
              <a:buChar char="§"/>
            </a:pPr>
            <a:r>
              <a:rPr lang="en-GB" sz="1900" dirty="0">
                <a:solidFill>
                  <a:schemeClr val="accent2">
                    <a:lumMod val="50000"/>
                  </a:schemeClr>
                </a:solidFill>
              </a:rPr>
              <a:t>Neurodevelopmental Pathway- children with mental health conditions alongside a neurodevelopmental disorder or learning disability</a:t>
            </a:r>
          </a:p>
          <a:p>
            <a:pPr>
              <a:spcAft>
                <a:spcPts val="1200"/>
              </a:spcAft>
              <a:buFont typeface="Wingdings" pitchFamily="2" charset="2"/>
              <a:buChar char="§"/>
            </a:pPr>
            <a:r>
              <a:rPr lang="en-GB" sz="1900" dirty="0">
                <a:solidFill>
                  <a:schemeClr val="accent2">
                    <a:lumMod val="50000"/>
                  </a:schemeClr>
                </a:solidFill>
              </a:rPr>
              <a:t>Looked after children and adopted children pathway</a:t>
            </a:r>
          </a:p>
          <a:p>
            <a:pPr>
              <a:spcAft>
                <a:spcPts val="1200"/>
              </a:spcAft>
              <a:buFont typeface="Wingdings" pitchFamily="2" charset="2"/>
              <a:buChar char="§"/>
            </a:pPr>
            <a:r>
              <a:rPr lang="en-GB" sz="1900" dirty="0">
                <a:solidFill>
                  <a:schemeClr val="accent2">
                    <a:lumMod val="50000"/>
                  </a:schemeClr>
                </a:solidFill>
              </a:rPr>
              <a:t>Infant mental health and under five’s pathway</a:t>
            </a:r>
          </a:p>
          <a:p>
            <a:pPr>
              <a:spcAft>
                <a:spcPts val="1200"/>
              </a:spcAft>
              <a:buFont typeface="Wingdings" pitchFamily="2" charset="2"/>
              <a:buChar char="§"/>
            </a:pPr>
            <a:r>
              <a:rPr lang="en-GB" sz="1900" dirty="0">
                <a:solidFill>
                  <a:schemeClr val="accent2">
                    <a:lumMod val="50000"/>
                  </a:schemeClr>
                </a:solidFill>
              </a:rPr>
              <a:t>Intensive adolescent pathway</a:t>
            </a:r>
          </a:p>
          <a:p>
            <a:pPr>
              <a:spcAft>
                <a:spcPts val="1200"/>
              </a:spcAft>
              <a:buFont typeface="Wingdings" pitchFamily="2" charset="2"/>
              <a:buChar char="§"/>
            </a:pPr>
            <a:r>
              <a:rPr lang="en-GB" sz="1900" dirty="0">
                <a:solidFill>
                  <a:schemeClr val="accent2">
                    <a:lumMod val="50000"/>
                  </a:schemeClr>
                </a:solidFill>
              </a:rPr>
              <a:t>MHIST Mental health in Schools</a:t>
            </a:r>
          </a:p>
          <a:p>
            <a:pPr>
              <a:spcAft>
                <a:spcPts val="1200"/>
              </a:spcAft>
              <a:buFont typeface="Wingdings" pitchFamily="2" charset="2"/>
              <a:buChar char="§"/>
            </a:pPr>
            <a:r>
              <a:rPr lang="en-GB" sz="1900" dirty="0">
                <a:solidFill>
                  <a:schemeClr val="accent2">
                    <a:lumMod val="50000"/>
                  </a:schemeClr>
                </a:solidFill>
              </a:rPr>
              <a:t>Crisis and Dialectical Behavioural Therapy (DBT) pathways </a:t>
            </a:r>
          </a:p>
          <a:p>
            <a:pPr marL="0" indent="0">
              <a:spcAft>
                <a:spcPts val="1200"/>
              </a:spcAft>
              <a:buFont typeface="Arial" panose="020B0604020202020204" pitchFamily="34" charset="0"/>
              <a:buNone/>
            </a:pPr>
            <a:endParaRPr lang="en-GB" sz="2000" dirty="0">
              <a:solidFill>
                <a:schemeClr val="accent2">
                  <a:lumMod val="50000"/>
                </a:schemeClr>
              </a:solidFill>
            </a:endParaRPr>
          </a:p>
          <a:p>
            <a:pPr marL="0" indent="0">
              <a:spcAft>
                <a:spcPts val="1200"/>
              </a:spcAft>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p:txBody>
      </p:sp>
      <p:sp>
        <p:nvSpPr>
          <p:cNvPr id="8" name="Content Placeholder 2"/>
          <p:cNvSpPr txBox="1">
            <a:spLocks/>
          </p:cNvSpPr>
          <p:nvPr/>
        </p:nvSpPr>
        <p:spPr>
          <a:xfrm>
            <a:off x="683568" y="4149080"/>
            <a:ext cx="7704856" cy="22322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a:p>
            <a:pPr marL="0" indent="0">
              <a:buFont typeface="Arial" panose="020B0604020202020204" pitchFamily="34" charset="0"/>
              <a:buNone/>
            </a:pPr>
            <a:endParaRPr lang="en-GB" sz="1800" dirty="0">
              <a:solidFill>
                <a:schemeClr val="accent2">
                  <a:lumMod val="50000"/>
                </a:schemeClr>
              </a:solidFill>
            </a:endParaRPr>
          </a:p>
        </p:txBody>
      </p:sp>
    </p:spTree>
    <p:extLst>
      <p:ext uri="{BB962C8B-B14F-4D97-AF65-F5344CB8AC3E}">
        <p14:creationId xmlns:p14="http://schemas.microsoft.com/office/powerpoint/2010/main" val="77521982"/>
      </p:ext>
    </p:extLst>
  </p:cSld>
  <p:clrMapOvr>
    <a:masterClrMapping/>
  </p:clrMapOvr>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2646</TotalTime>
  <Words>2464</Words>
  <Application>Microsoft Office PowerPoint</Application>
  <PresentationFormat>On-screen Show (4:3)</PresentationFormat>
  <Paragraphs>229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Bexley CAMHS</vt:lpstr>
      <vt:lpstr>PowerPoint Presentation</vt:lpstr>
      <vt:lpstr>Purpose of the service</vt:lpstr>
      <vt:lpstr>PowerPoint Presentation</vt:lpstr>
      <vt:lpstr>PowerPoint Presentation</vt:lpstr>
      <vt:lpstr>Service Provision Key Element</vt:lpstr>
      <vt:lpstr>Service Provision: Key elements</vt:lpstr>
      <vt:lpstr>Service Provision: Key elements</vt:lpstr>
      <vt:lpstr>PowerPoint Presentation</vt:lpstr>
      <vt:lpstr>CHEWS Pathway</vt:lpstr>
      <vt:lpstr>AIMS of CHEWS</vt:lpstr>
      <vt:lpstr>GENERIC PATHWAY</vt:lpstr>
      <vt:lpstr>LD / Neuro-developmental Team </vt:lpstr>
      <vt:lpstr>Look After Children (LAC)</vt:lpstr>
      <vt:lpstr>Under 5’s and Infant Mental Health </vt:lpstr>
      <vt:lpstr>Under 5’s and Infant Mental Health</vt:lpstr>
      <vt:lpstr>Intensive Adolescent Pathway </vt:lpstr>
      <vt:lpstr>Crisis &amp; DBT Pathway</vt:lpstr>
      <vt:lpstr>PowerPoint Presentation</vt:lpstr>
      <vt:lpstr>Bexley CAHMS Future clinical model:  Helping our young people Thrive – Emotional Mental Health and Wellbeing advice and support </vt:lpstr>
      <vt:lpstr>Principles of the THRIVE Framework</vt:lpstr>
      <vt:lpstr>PowerPoint Presentation</vt:lpstr>
      <vt:lpstr>Thank You Any Questions?</vt:lpstr>
    </vt:vector>
  </TitlesOfParts>
  <Company>Oxleas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CAMHS</dc:title>
  <dc:creator>Dominic Leigh</dc:creator>
  <cp:lastModifiedBy>Bexley Voice Parent Carer Forum</cp:lastModifiedBy>
  <cp:revision>164</cp:revision>
  <cp:lastPrinted>2021-10-11T08:37:39Z</cp:lastPrinted>
  <dcterms:created xsi:type="dcterms:W3CDTF">2020-12-10T16:19:02Z</dcterms:created>
  <dcterms:modified xsi:type="dcterms:W3CDTF">2021-10-11T09:00:00Z</dcterms:modified>
</cp:coreProperties>
</file>