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3" r:id="rId5"/>
    <p:sldId id="264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2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3CBE-C856-470B-B8E5-0452CB503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80966-637C-4D87-9F89-5BBDFD5EB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21CA-6D75-4F2E-BD7E-B85B1162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BC92-EEB9-4571-A256-99A4D0E9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58939-67BF-4571-9C01-4349CF0A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6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E662-3722-481E-8803-426948C5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2E0E7-F3D1-4884-8009-F763354A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0FEAE-4048-4F71-915A-6C1A4479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16009-7264-41BF-99FD-0B8F4A17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1645-87A1-495B-BA7D-405D3460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E3279-8DA8-4984-B92D-390D99F75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CE998-478F-45F0-B060-5D0534F7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9F4C-35D4-44B8-ACB2-D0E261C4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BD4C-BA8C-4EAA-AEEC-BE939831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9F18-1524-4E5D-9CFB-3623C809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diesCoffee_2_EDI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7336"/>
          </a:xfrm>
          <a:prstGeom prst="rect">
            <a:avLst/>
          </a:prstGeom>
        </p:spPr>
      </p:pic>
      <p:pic>
        <p:nvPicPr>
          <p:cNvPr id="10" name="Picture 9" descr="OxleaseOYello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20707" b="17410"/>
          <a:stretch/>
        </p:blipFill>
        <p:spPr>
          <a:xfrm>
            <a:off x="6836880" y="1750460"/>
            <a:ext cx="5355121" cy="5107540"/>
          </a:xfrm>
          <a:prstGeom prst="rect">
            <a:avLst/>
          </a:prstGeom>
        </p:spPr>
      </p:pic>
      <p:pic>
        <p:nvPicPr>
          <p:cNvPr id="5" name="Picture 4" descr="Oxleas_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" y="321734"/>
            <a:ext cx="3539065" cy="1473965"/>
          </a:xfrm>
          <a:prstGeom prst="rect">
            <a:avLst/>
          </a:prstGeom>
        </p:spPr>
      </p:pic>
      <p:pic>
        <p:nvPicPr>
          <p:cNvPr id="7" name="Picture 6" descr="ImprovingLivesStrap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" y="4251479"/>
            <a:ext cx="2906889" cy="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C8B7-0957-42C6-A932-4B65B804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8366-903B-4D48-A7EB-4FC484D1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60541-19C9-4C5E-8F96-F2CEFBBC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212A6-C398-45D8-BE1A-C430DFC2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FB67-DF6D-42F3-B3A4-BB2CC098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C23D-0608-489E-ABE0-D03FF6F1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0EA56-16E9-46C5-BB61-11870CA3F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29E8-CA37-4F5B-A56E-3F1E35C7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9B849-386F-4307-8CA4-770945A2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5F7C8-87B1-4C89-BE03-B0C21BAD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7F2-2B73-4824-9CFE-FDD1B25A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FBFF-A17A-480E-82CB-0F300EFE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D917-B317-4E38-9C8F-40DD388C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DA6B9-804D-40A3-B1F7-DBFE810A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3C1CC-8A56-4B58-A10D-6B41E07B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23625-7876-4FF7-98CD-95B8F366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7A79-8D1B-4C1C-8BC0-21674E7B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64DD4-25B7-4ABD-BD8E-76394313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ACB10-4FF5-4288-8943-DE0AF7B7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DE720-3180-4A6F-9CBF-CC03DBD4A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9B8F5-6E83-4E4C-9346-C6192EA88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619D4-1766-49C4-AAA8-21DD965C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9D13F-73F2-4905-813D-354CE128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21B8D-57CD-4E1A-93E8-155C43A7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60CC-1EFA-44B0-9C79-44FF06AC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DB028-F263-4C04-A807-0875A39D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84814-D0AA-44DC-84D5-63C37E97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673E-2006-42A6-9468-687E4FD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5ECA8-76DB-4340-8FB7-0521F8BA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07DC-128B-409A-856B-819E3C09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AA7C4-3F43-4AE5-9169-16317DFB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E1EA-D003-4F0B-8917-9B74A19F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F6E1-A3CA-4F32-A02C-333D85D5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F3161-AF71-4A55-9FC6-848F995CC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30D9-D3FB-4B08-A55D-11565ACB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521A9-842D-4828-AF4C-4ABEC42B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DCD1-87DD-4F09-8404-BF828836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3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A1C1-08CE-4B6A-9BF8-98C37B54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8E411-B424-424A-9AA8-463BF1021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2961E-75EC-4EED-874F-63A935F55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CBBAF-D83E-4883-98A5-58487678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B8550-7401-4E8D-BACE-9D752BE0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9A62B-8D8A-4801-805B-8B24C74A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884A1-9124-44DE-ADF0-AEA8450A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CD7C4-00D3-49D9-863F-1A9E5D80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C949E-DD11-48FA-AF02-6C90970E7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EBE-4034-4AA4-ACCF-00B4110749A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8C168-430C-490C-8BAF-F2306C2DE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A742-0C83-4B58-B123-91927E17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5C53-329C-45EB-B292-E92F1B2CF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xleas.nhs.uk/services/service/learning-disability-team-bexle/referral/?p=/gps-referrers/learning-disability-services/bexley-learning-disability-s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453" y="1880057"/>
            <a:ext cx="4123427" cy="20277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3360"/>
              </a:lnSpc>
              <a:spcBef>
                <a:spcPct val="0"/>
              </a:spcBef>
              <a:buNone/>
              <a:defRPr sz="3200" kern="1200" baseline="0">
                <a:solidFill>
                  <a:srgbClr val="FFE31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4400" b="1" dirty="0">
                <a:solidFill>
                  <a:schemeClr val="accent1"/>
                </a:solidFill>
              </a:rPr>
              <a:t>Adult Learning disability services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4027" y="4959797"/>
            <a:ext cx="3437444" cy="7908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3C3C3B"/>
                </a:solidFill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93070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8748-C353-FA47-8D63-796C667E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8936E-F87B-1D42-B1CF-16464FDE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adult learning disability team consists of </a:t>
            </a:r>
          </a:p>
          <a:p>
            <a:r>
              <a:rPr lang="en-US" dirty="0"/>
              <a:t>Psychology</a:t>
            </a:r>
          </a:p>
          <a:p>
            <a:r>
              <a:rPr lang="en-US" dirty="0"/>
              <a:t>Intensive Community Support Team</a:t>
            </a:r>
          </a:p>
          <a:p>
            <a:r>
              <a:rPr lang="en-US" dirty="0"/>
              <a:t>Psychiatry </a:t>
            </a:r>
          </a:p>
          <a:p>
            <a:r>
              <a:rPr lang="en-US" dirty="0"/>
              <a:t>Occupational therapy</a:t>
            </a:r>
          </a:p>
          <a:p>
            <a:r>
              <a:rPr lang="en-US" dirty="0"/>
              <a:t>Speech and language therapy</a:t>
            </a:r>
          </a:p>
          <a:p>
            <a:r>
              <a:rPr lang="en-US" dirty="0"/>
              <a:t>Nursing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Complex physical health</a:t>
            </a:r>
          </a:p>
          <a:p>
            <a:pPr lvl="1"/>
            <a:r>
              <a:rPr lang="en-US" dirty="0"/>
              <a:t>Transition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4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3E50-F4EB-F543-A328-7FC11F55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850A7-A61D-4A43-93A4-FA31DA82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work with adults (18+) with a diagnosis of moderate to severe learning disability with an identified health need that requires a specialist intervention.</a:t>
            </a:r>
          </a:p>
          <a:p>
            <a:r>
              <a:rPr lang="en-US" dirty="0"/>
              <a:t>We sometimes see people with a mild learning disability if mainstream services are unable to support due to the complexities of the learning disability.</a:t>
            </a:r>
          </a:p>
          <a:p>
            <a:r>
              <a:rPr lang="en-US" dirty="0"/>
              <a:t>This is decided on a case by case basis.</a:t>
            </a:r>
          </a:p>
          <a:p>
            <a:r>
              <a:rPr lang="en-US" dirty="0"/>
              <a:t>We also offer consultation to mainstream services.</a:t>
            </a:r>
          </a:p>
        </p:txBody>
      </p:sp>
    </p:spTree>
    <p:extLst>
      <p:ext uri="{BB962C8B-B14F-4D97-AF65-F5344CB8AC3E}">
        <p14:creationId xmlns:p14="http://schemas.microsoft.com/office/powerpoint/2010/main" val="278998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Definition of Learning Disability: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33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i="1" dirty="0"/>
              <a:t>‘….there are three core criteria for </a:t>
            </a:r>
            <a:r>
              <a:rPr lang="en-GB" sz="4200" i="1" u="sng" dirty="0"/>
              <a:t>learning disability</a:t>
            </a:r>
            <a:r>
              <a:rPr lang="en-GB" i="1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 </a:t>
            </a:r>
            <a:r>
              <a:rPr lang="en-GB" b="1" i="1" dirty="0"/>
              <a:t>Significant impairment of intellectual functioning;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i="1" dirty="0"/>
              <a:t>Significant impairment of adaptive/social functioning;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i="1" dirty="0"/>
              <a:t>Age of onset before adulthood.’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‘…classification of learning disability </a:t>
            </a:r>
            <a:r>
              <a:rPr lang="en-GB" b="1" i="1" u="sng" dirty="0"/>
              <a:t>should only be made</a:t>
            </a:r>
            <a:r>
              <a:rPr lang="en-GB" b="1" i="1" dirty="0"/>
              <a:t> on the basis of assessed impairments of both </a:t>
            </a:r>
            <a:r>
              <a:rPr lang="en-GB" b="1" i="1" u="sng" dirty="0"/>
              <a:t>intellectual and adaptive/social functioning</a:t>
            </a:r>
            <a:r>
              <a:rPr lang="en-GB" b="1" i="1" dirty="0"/>
              <a:t> which have been acquired before adulthood.’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24192" y="5410672"/>
            <a:ext cx="24994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© 2000 The British Psychological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1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31504" y="523220"/>
            <a:ext cx="6929411" cy="6146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2400" b="1" dirty="0"/>
              <a:t>Much larger population:</a:t>
            </a:r>
          </a:p>
          <a:p>
            <a:r>
              <a:rPr lang="en-GB" dirty="0"/>
              <a:t>Includes Asthma, Epilepsy, Diabetes and Cancer.</a:t>
            </a:r>
          </a:p>
          <a:p>
            <a:r>
              <a:rPr lang="en-GB" dirty="0"/>
              <a:t>Includes Learning Disabilities, although not</a:t>
            </a:r>
          </a:p>
          <a:p>
            <a:r>
              <a:rPr lang="en-GB" dirty="0"/>
              <a:t>separately defined as a group.</a:t>
            </a:r>
          </a:p>
          <a:p>
            <a:r>
              <a:rPr lang="en-GB" dirty="0"/>
              <a:t>Includes any level of IQ</a:t>
            </a:r>
          </a:p>
          <a:p>
            <a:r>
              <a:rPr lang="en-GB" dirty="0"/>
              <a:t>Includes Autism</a:t>
            </a:r>
          </a:p>
          <a:p>
            <a:r>
              <a:rPr lang="en-GB" dirty="0"/>
              <a:t>Includes any disability</a:t>
            </a:r>
          </a:p>
          <a:p>
            <a:r>
              <a:rPr lang="en-GB" dirty="0"/>
              <a:t> preventing/hindering use</a:t>
            </a:r>
          </a:p>
          <a:p>
            <a:r>
              <a:rPr lang="en-GB" dirty="0"/>
              <a:t> of facilities ‘generally</a:t>
            </a:r>
          </a:p>
          <a:p>
            <a:r>
              <a:rPr lang="en-GB" dirty="0"/>
              <a:t>provided’ for others of</a:t>
            </a:r>
          </a:p>
          <a:p>
            <a:r>
              <a:rPr lang="en-GB" dirty="0"/>
              <a:t>the same age.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70983" y="0"/>
            <a:ext cx="438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SEN – Learning Difficulties &amp;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12208" y="2801354"/>
            <a:ext cx="5314839" cy="3185192"/>
            <a:chOff x="3707904" y="2852936"/>
            <a:chExt cx="5179143" cy="3113184"/>
          </a:xfrm>
        </p:grpSpPr>
        <p:sp>
          <p:nvSpPr>
            <p:cNvPr id="5" name="Oval 4"/>
            <p:cNvSpPr/>
            <p:nvPr/>
          </p:nvSpPr>
          <p:spPr>
            <a:xfrm>
              <a:off x="3707904" y="2852936"/>
              <a:ext cx="3057623" cy="311318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/>
            </a:p>
            <a:p>
              <a:r>
                <a:rPr lang="en-GB" b="1" dirty="0"/>
                <a:t>Smaller population &amp; 3 Core Criteria: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 dirty="0"/>
                <a:t>Measured Cognitive Impairment (IQ below 70)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 dirty="0"/>
                <a:t>Assessed Adaptive Functioning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 dirty="0"/>
                <a:t>Started in Childhood.</a:t>
              </a:r>
            </a:p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5301208"/>
              <a:ext cx="3090911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Learning Disabilities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28049" y="0"/>
            <a:ext cx="3090911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38547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1D7D-3252-304F-B39C-1C31DA69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E7EC-F704-D342-8110-63764CFB5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expect from LD transition nursing?</a:t>
            </a:r>
          </a:p>
          <a:p>
            <a:r>
              <a:rPr lang="en-US" dirty="0"/>
              <a:t>Identify eligible young people in their last year of school in collaboration with education and social care.</a:t>
            </a:r>
          </a:p>
          <a:p>
            <a:r>
              <a:rPr lang="en-US" dirty="0"/>
              <a:t>Carry out a comprehensive assessment of need</a:t>
            </a:r>
          </a:p>
          <a:p>
            <a:r>
              <a:rPr lang="en-US" dirty="0"/>
              <a:t>Work towards a smooth transition between child and adult health services</a:t>
            </a:r>
          </a:p>
          <a:p>
            <a:r>
              <a:rPr lang="en-US" dirty="0"/>
              <a:t>Update the health part of the EHCP</a:t>
            </a:r>
          </a:p>
          <a:p>
            <a:r>
              <a:rPr lang="en-US" dirty="0"/>
              <a:t>Provide you with a hospital passport and a black book</a:t>
            </a:r>
          </a:p>
        </p:txBody>
      </p:sp>
    </p:spTree>
    <p:extLst>
      <p:ext uri="{BB962C8B-B14F-4D97-AF65-F5344CB8AC3E}">
        <p14:creationId xmlns:p14="http://schemas.microsoft.com/office/powerpoint/2010/main" val="60865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D489-D2EE-234E-B27E-411C2585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access our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E53F1-6FBB-E14A-90FE-8B88F127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Transition from children's health services</a:t>
            </a:r>
          </a:p>
          <a:p>
            <a:r>
              <a:rPr lang="en-US" dirty="0"/>
              <a:t>Self referral</a:t>
            </a:r>
          </a:p>
          <a:p>
            <a:r>
              <a:rPr lang="en-US" dirty="0"/>
              <a:t>GP</a:t>
            </a:r>
          </a:p>
          <a:p>
            <a:r>
              <a:rPr lang="en-US" dirty="0"/>
              <a:t>We also take referrals from various other services.</a:t>
            </a:r>
          </a:p>
          <a:p>
            <a:r>
              <a:rPr lang="en-US" dirty="0"/>
              <a:t>Referral form can be found at </a:t>
            </a:r>
            <a:r>
              <a:rPr lang="en-US" dirty="0" err="1"/>
              <a:t>Oxleas.nhs.uk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oxleas.nhs.uk</a:t>
            </a:r>
            <a:r>
              <a:rPr lang="en-US" dirty="0">
                <a:hlinkClick r:id="rId2"/>
              </a:rPr>
              <a:t>/services/service/learning-disability-team-</a:t>
            </a:r>
            <a:r>
              <a:rPr lang="en-US" dirty="0" err="1">
                <a:hlinkClick r:id="rId2"/>
              </a:rPr>
              <a:t>bexle</a:t>
            </a:r>
            <a:r>
              <a:rPr lang="en-US" dirty="0">
                <a:hlinkClick r:id="rId2"/>
              </a:rPr>
              <a:t>/referral/?p=/</a:t>
            </a:r>
            <a:r>
              <a:rPr lang="en-US" dirty="0" err="1">
                <a:hlinkClick r:id="rId2"/>
              </a:rPr>
              <a:t>gps</a:t>
            </a:r>
            <a:r>
              <a:rPr lang="en-US" dirty="0">
                <a:hlinkClick r:id="rId2"/>
              </a:rPr>
              <a:t>-referrers/learning-disability-services/</a:t>
            </a:r>
            <a:r>
              <a:rPr lang="en-US" dirty="0" err="1">
                <a:hlinkClick r:id="rId2"/>
              </a:rPr>
              <a:t>bexley</a:t>
            </a:r>
            <a:r>
              <a:rPr lang="en-US" dirty="0">
                <a:hlinkClick r:id="rId2"/>
              </a:rPr>
              <a:t>-learning-disability-ser/</a:t>
            </a:r>
            <a:endParaRPr lang="en-US" dirty="0"/>
          </a:p>
          <a:p>
            <a:r>
              <a:rPr lang="en-US" dirty="0"/>
              <a:t>We are based at Queen Mary’s Hospital</a:t>
            </a:r>
          </a:p>
          <a:p>
            <a:r>
              <a:rPr lang="en-US" dirty="0"/>
              <a:t>Contact number 0208 2693300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0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8CCF-9CA2-7A48-9551-D7F14A12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5F178-0EDE-654B-896F-4AFF8BDF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Any Questions/</a:t>
            </a:r>
          </a:p>
        </p:txBody>
      </p:sp>
    </p:spTree>
    <p:extLst>
      <p:ext uri="{BB962C8B-B14F-4D97-AF65-F5344CB8AC3E}">
        <p14:creationId xmlns:p14="http://schemas.microsoft.com/office/powerpoint/2010/main" val="118991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400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Who are we?</vt:lpstr>
      <vt:lpstr>Eligibility</vt:lpstr>
      <vt:lpstr>Definition of Learning Disability: </vt:lpstr>
      <vt:lpstr>PowerPoint Presentation</vt:lpstr>
      <vt:lpstr>Transition</vt:lpstr>
      <vt:lpstr>How can you access our service?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June – Transition Meeting</dc:title>
  <dc:creator>BRADLEY, Mark (OXLEAS NHS FOUNDATION TRUST)</dc:creator>
  <cp:lastModifiedBy>STRATTON, Daniel (OXLEAS NHS FOUNDATION TRUST)</cp:lastModifiedBy>
  <cp:revision>69</cp:revision>
  <dcterms:created xsi:type="dcterms:W3CDTF">2021-06-07T13:31:18Z</dcterms:created>
  <dcterms:modified xsi:type="dcterms:W3CDTF">2021-10-05T14:38:34Z</dcterms:modified>
</cp:coreProperties>
</file>